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diagrams/data3.xml" ContentType="application/vnd.openxmlformats-officedocument.drawingml.diagramData+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8"/>
  </p:notesMasterIdLst>
  <p:sldIdLst>
    <p:sldId id="256" r:id="rId4"/>
    <p:sldId id="257" r:id="rId5"/>
    <p:sldId id="333" r:id="rId6"/>
    <p:sldId id="334" r:id="rId7"/>
    <p:sldId id="266" r:id="rId8"/>
    <p:sldId id="268" r:id="rId9"/>
    <p:sldId id="273" r:id="rId10"/>
    <p:sldId id="272" r:id="rId11"/>
    <p:sldId id="332" r:id="rId12"/>
    <p:sldId id="318" r:id="rId13"/>
    <p:sldId id="336" r:id="rId14"/>
    <p:sldId id="338" r:id="rId15"/>
    <p:sldId id="337" r:id="rId16"/>
    <p:sldId id="33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78" y="-6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3081AE-B453-4157-B074-E9B6356D16D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BE41512-13AF-4DDE-A32B-9FD19046180B}">
      <dgm:prSet/>
      <dgm:spPr/>
      <dgm:t>
        <a:bodyPr/>
        <a:lstStyle/>
        <a:p>
          <a:r>
            <a:rPr lang="en-GB" dirty="0"/>
            <a:t>It might be tempting to conclude from the prevalence research that learning disability and/or autism itself is somehow the reason for increased mental health problems in this group of children and young people. </a:t>
          </a:r>
          <a:endParaRPr lang="en-US" dirty="0"/>
        </a:p>
      </dgm:t>
    </dgm:pt>
    <dgm:pt modelId="{82A3A3DE-B7C0-4DB8-A2DC-7827BDB0D227}" type="parTrans" cxnId="{B5A745F1-0A2F-462E-949B-FCCDB73C6673}">
      <dgm:prSet/>
      <dgm:spPr/>
      <dgm:t>
        <a:bodyPr/>
        <a:lstStyle/>
        <a:p>
          <a:endParaRPr lang="en-US"/>
        </a:p>
      </dgm:t>
    </dgm:pt>
    <dgm:pt modelId="{439417C6-E167-44F5-A211-2C5D649AF4C6}" type="sibTrans" cxnId="{B5A745F1-0A2F-462E-949B-FCCDB73C6673}">
      <dgm:prSet/>
      <dgm:spPr/>
      <dgm:t>
        <a:bodyPr/>
        <a:lstStyle/>
        <a:p>
          <a:endParaRPr lang="en-US"/>
        </a:p>
      </dgm:t>
    </dgm:pt>
    <dgm:pt modelId="{9C0C2804-40CD-4177-82D3-21D9CE1D69DE}">
      <dgm:prSet/>
      <dgm:spPr/>
      <dgm:t>
        <a:bodyPr/>
        <a:lstStyle/>
        <a:p>
          <a:r>
            <a:rPr lang="en-GB" dirty="0"/>
            <a:t>There are undoubtedly some contributing genetic risk factors that are associated with learning disability, such as the heightened risk of psychotic disorders in young people who have Prader Willi syndrome (e.g., </a:t>
          </a:r>
          <a:r>
            <a:rPr lang="en-GB" dirty="0" err="1"/>
            <a:t>Skokauskas</a:t>
          </a:r>
          <a:r>
            <a:rPr lang="en-GB" dirty="0"/>
            <a:t> et al., 2012).</a:t>
          </a:r>
          <a:endParaRPr lang="en-US" dirty="0"/>
        </a:p>
      </dgm:t>
    </dgm:pt>
    <dgm:pt modelId="{37989A5E-D188-41D6-BF88-15AAEEF07F94}" type="parTrans" cxnId="{B5E8F50A-6016-457F-99C7-E81C7496D2FA}">
      <dgm:prSet/>
      <dgm:spPr/>
      <dgm:t>
        <a:bodyPr/>
        <a:lstStyle/>
        <a:p>
          <a:endParaRPr lang="en-US"/>
        </a:p>
      </dgm:t>
    </dgm:pt>
    <dgm:pt modelId="{5082F681-C7DC-457A-8BD2-3829ABCA01D3}" type="sibTrans" cxnId="{B5E8F50A-6016-457F-99C7-E81C7496D2FA}">
      <dgm:prSet/>
      <dgm:spPr/>
      <dgm:t>
        <a:bodyPr/>
        <a:lstStyle/>
        <a:p>
          <a:endParaRPr lang="en-US"/>
        </a:p>
      </dgm:t>
    </dgm:pt>
    <dgm:pt modelId="{AA9A2D64-FED0-44C3-A52B-8A82EBF99C0A}" type="pres">
      <dgm:prSet presAssocID="{453081AE-B453-4157-B074-E9B6356D16D9}" presName="linear" presStyleCnt="0">
        <dgm:presLayoutVars>
          <dgm:animLvl val="lvl"/>
          <dgm:resizeHandles val="exact"/>
        </dgm:presLayoutVars>
      </dgm:prSet>
      <dgm:spPr/>
      <dgm:t>
        <a:bodyPr/>
        <a:lstStyle/>
        <a:p>
          <a:endParaRPr lang="en-GB"/>
        </a:p>
      </dgm:t>
    </dgm:pt>
    <dgm:pt modelId="{DA8B1774-7C48-455C-B659-B23E05137EDB}" type="pres">
      <dgm:prSet presAssocID="{5BE41512-13AF-4DDE-A32B-9FD19046180B}" presName="parentText" presStyleLbl="node1" presStyleIdx="0" presStyleCnt="2">
        <dgm:presLayoutVars>
          <dgm:chMax val="0"/>
          <dgm:bulletEnabled val="1"/>
        </dgm:presLayoutVars>
      </dgm:prSet>
      <dgm:spPr/>
      <dgm:t>
        <a:bodyPr/>
        <a:lstStyle/>
        <a:p>
          <a:endParaRPr lang="en-GB"/>
        </a:p>
      </dgm:t>
    </dgm:pt>
    <dgm:pt modelId="{C5783E80-970D-480F-BD77-E3ABA08D787D}" type="pres">
      <dgm:prSet presAssocID="{439417C6-E167-44F5-A211-2C5D649AF4C6}" presName="spacer" presStyleCnt="0"/>
      <dgm:spPr/>
    </dgm:pt>
    <dgm:pt modelId="{FD34B26E-C956-4493-87DB-A0DE457B7C8F}" type="pres">
      <dgm:prSet presAssocID="{9C0C2804-40CD-4177-82D3-21D9CE1D69DE}" presName="parentText" presStyleLbl="node1" presStyleIdx="1" presStyleCnt="2">
        <dgm:presLayoutVars>
          <dgm:chMax val="0"/>
          <dgm:bulletEnabled val="1"/>
        </dgm:presLayoutVars>
      </dgm:prSet>
      <dgm:spPr/>
      <dgm:t>
        <a:bodyPr/>
        <a:lstStyle/>
        <a:p>
          <a:endParaRPr lang="en-GB"/>
        </a:p>
      </dgm:t>
    </dgm:pt>
  </dgm:ptLst>
  <dgm:cxnLst>
    <dgm:cxn modelId="{F1BA28BF-B5F3-48C0-869B-2E5CFB989CF2}" type="presOf" srcId="{453081AE-B453-4157-B074-E9B6356D16D9}" destId="{AA9A2D64-FED0-44C3-A52B-8A82EBF99C0A}" srcOrd="0" destOrd="0" presId="urn:microsoft.com/office/officeart/2005/8/layout/vList2"/>
    <dgm:cxn modelId="{B5A745F1-0A2F-462E-949B-FCCDB73C6673}" srcId="{453081AE-B453-4157-B074-E9B6356D16D9}" destId="{5BE41512-13AF-4DDE-A32B-9FD19046180B}" srcOrd="0" destOrd="0" parTransId="{82A3A3DE-B7C0-4DB8-A2DC-7827BDB0D227}" sibTransId="{439417C6-E167-44F5-A211-2C5D649AF4C6}"/>
    <dgm:cxn modelId="{BCC022A4-68A7-4D20-BB62-0A0F4FBE1B20}" type="presOf" srcId="{9C0C2804-40CD-4177-82D3-21D9CE1D69DE}" destId="{FD34B26E-C956-4493-87DB-A0DE457B7C8F}" srcOrd="0" destOrd="0" presId="urn:microsoft.com/office/officeart/2005/8/layout/vList2"/>
    <dgm:cxn modelId="{B794020A-00E0-42CA-BD50-A32CE28C36E4}" type="presOf" srcId="{5BE41512-13AF-4DDE-A32B-9FD19046180B}" destId="{DA8B1774-7C48-455C-B659-B23E05137EDB}" srcOrd="0" destOrd="0" presId="urn:microsoft.com/office/officeart/2005/8/layout/vList2"/>
    <dgm:cxn modelId="{B5E8F50A-6016-457F-99C7-E81C7496D2FA}" srcId="{453081AE-B453-4157-B074-E9B6356D16D9}" destId="{9C0C2804-40CD-4177-82D3-21D9CE1D69DE}" srcOrd="1" destOrd="0" parTransId="{37989A5E-D188-41D6-BF88-15AAEEF07F94}" sibTransId="{5082F681-C7DC-457A-8BD2-3829ABCA01D3}"/>
    <dgm:cxn modelId="{36720D9C-6705-4F24-9490-C5EAD9B228C5}" type="presParOf" srcId="{AA9A2D64-FED0-44C3-A52B-8A82EBF99C0A}" destId="{DA8B1774-7C48-455C-B659-B23E05137EDB}" srcOrd="0" destOrd="0" presId="urn:microsoft.com/office/officeart/2005/8/layout/vList2"/>
    <dgm:cxn modelId="{28BB74D3-60BC-4123-AA6F-11231A39F90D}" type="presParOf" srcId="{AA9A2D64-FED0-44C3-A52B-8A82EBF99C0A}" destId="{C5783E80-970D-480F-BD77-E3ABA08D787D}" srcOrd="1" destOrd="0" presId="urn:microsoft.com/office/officeart/2005/8/layout/vList2"/>
    <dgm:cxn modelId="{B7E6BB7E-7F50-4E72-8F9F-98825F4A12F6}" type="presParOf" srcId="{AA9A2D64-FED0-44C3-A52B-8A82EBF99C0A}" destId="{FD34B26E-C956-4493-87DB-A0DE457B7C8F}" srcOrd="2"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00AC94-0C8E-4D1F-8689-5C0D7B45A107}" type="doc">
      <dgm:prSet loTypeId="urn:microsoft.com/office/officeart/2005/8/layout/default#1" loCatId="list" qsTypeId="urn:microsoft.com/office/officeart/2005/8/quickstyle/simple1" qsCatId="simple" csTypeId="urn:microsoft.com/office/officeart/2005/8/colors/colorful5" csCatId="colorful"/>
      <dgm:spPr/>
      <dgm:t>
        <a:bodyPr/>
        <a:lstStyle/>
        <a:p>
          <a:endParaRPr lang="en-US"/>
        </a:p>
      </dgm:t>
    </dgm:pt>
    <dgm:pt modelId="{40EF3FCD-BDB8-4FBF-B5A6-9A93E54FD4D4}">
      <dgm:prSet/>
      <dgm:spPr/>
      <dgm:t>
        <a:bodyPr/>
        <a:lstStyle/>
        <a:p>
          <a:r>
            <a:rPr lang="en-GB"/>
            <a:t>childhood abuse, trauma, or neglect</a:t>
          </a:r>
          <a:endParaRPr lang="en-US"/>
        </a:p>
      </dgm:t>
    </dgm:pt>
    <dgm:pt modelId="{3154DBEF-4901-4E70-8D7F-324F4949D04F}" type="parTrans" cxnId="{274A51A9-AD12-4B88-A831-8E47AB394F5C}">
      <dgm:prSet/>
      <dgm:spPr/>
      <dgm:t>
        <a:bodyPr/>
        <a:lstStyle/>
        <a:p>
          <a:endParaRPr lang="en-US"/>
        </a:p>
      </dgm:t>
    </dgm:pt>
    <dgm:pt modelId="{7FE514A7-A3EC-4657-A76B-DAF3F4C8E999}" type="sibTrans" cxnId="{274A51A9-AD12-4B88-A831-8E47AB394F5C}">
      <dgm:prSet/>
      <dgm:spPr/>
      <dgm:t>
        <a:bodyPr/>
        <a:lstStyle/>
        <a:p>
          <a:endParaRPr lang="en-US"/>
        </a:p>
      </dgm:t>
    </dgm:pt>
    <dgm:pt modelId="{B757E14C-7AF7-4CCC-8266-95A42B988BD2}">
      <dgm:prSet/>
      <dgm:spPr/>
      <dgm:t>
        <a:bodyPr/>
        <a:lstStyle/>
        <a:p>
          <a:r>
            <a:rPr lang="en-GB"/>
            <a:t>social isolation or loneliness</a:t>
          </a:r>
          <a:endParaRPr lang="en-US"/>
        </a:p>
      </dgm:t>
    </dgm:pt>
    <dgm:pt modelId="{BA837945-6C7B-43CA-A9DA-91D30D9ADE91}" type="parTrans" cxnId="{E8B8A82A-D6E7-425A-8ADF-54B54DA9253E}">
      <dgm:prSet/>
      <dgm:spPr/>
      <dgm:t>
        <a:bodyPr/>
        <a:lstStyle/>
        <a:p>
          <a:endParaRPr lang="en-US"/>
        </a:p>
      </dgm:t>
    </dgm:pt>
    <dgm:pt modelId="{8FD35E65-1565-43E2-959E-A65237C93F9A}" type="sibTrans" cxnId="{E8B8A82A-D6E7-425A-8ADF-54B54DA9253E}">
      <dgm:prSet/>
      <dgm:spPr/>
      <dgm:t>
        <a:bodyPr/>
        <a:lstStyle/>
        <a:p>
          <a:endParaRPr lang="en-US"/>
        </a:p>
      </dgm:t>
    </dgm:pt>
    <dgm:pt modelId="{97CD64B0-017B-4B3A-A5D4-3FC38C49E5FD}">
      <dgm:prSet/>
      <dgm:spPr/>
      <dgm:t>
        <a:bodyPr/>
        <a:lstStyle/>
        <a:p>
          <a:r>
            <a:rPr lang="en-GB" dirty="0"/>
            <a:t>experiencing discrimination and stigma</a:t>
          </a:r>
          <a:endParaRPr lang="en-US" dirty="0"/>
        </a:p>
      </dgm:t>
    </dgm:pt>
    <dgm:pt modelId="{AD832F38-AC62-4DFD-B11B-646A8334ABE9}" type="parTrans" cxnId="{8E01FB06-D43D-4876-B85D-8312E39B6412}">
      <dgm:prSet/>
      <dgm:spPr/>
      <dgm:t>
        <a:bodyPr/>
        <a:lstStyle/>
        <a:p>
          <a:endParaRPr lang="en-US"/>
        </a:p>
      </dgm:t>
    </dgm:pt>
    <dgm:pt modelId="{6FD76747-F153-4F40-8386-CE02BFAF0E85}" type="sibTrans" cxnId="{8E01FB06-D43D-4876-B85D-8312E39B6412}">
      <dgm:prSet/>
      <dgm:spPr/>
      <dgm:t>
        <a:bodyPr/>
        <a:lstStyle/>
        <a:p>
          <a:endParaRPr lang="en-US"/>
        </a:p>
      </dgm:t>
    </dgm:pt>
    <dgm:pt modelId="{2793A52B-A0DF-462B-AE7A-9A814805F0E7}">
      <dgm:prSet/>
      <dgm:spPr/>
      <dgm:t>
        <a:bodyPr/>
        <a:lstStyle/>
        <a:p>
          <a:r>
            <a:rPr lang="en-GB" dirty="0"/>
            <a:t>the death or loss of someone close to you</a:t>
          </a:r>
          <a:endParaRPr lang="en-US" dirty="0"/>
        </a:p>
      </dgm:t>
    </dgm:pt>
    <dgm:pt modelId="{3245A5BD-6109-4662-9741-0C939156A2F2}" type="parTrans" cxnId="{9B9742DF-E2C2-44F8-9364-4CDE899F04AB}">
      <dgm:prSet/>
      <dgm:spPr/>
      <dgm:t>
        <a:bodyPr/>
        <a:lstStyle/>
        <a:p>
          <a:endParaRPr lang="en-US"/>
        </a:p>
      </dgm:t>
    </dgm:pt>
    <dgm:pt modelId="{8B3D9B25-0D28-4D17-AA30-CA9787A1315C}" type="sibTrans" cxnId="{9B9742DF-E2C2-44F8-9364-4CDE899F04AB}">
      <dgm:prSet/>
      <dgm:spPr/>
      <dgm:t>
        <a:bodyPr/>
        <a:lstStyle/>
        <a:p>
          <a:endParaRPr lang="en-US"/>
        </a:p>
      </dgm:t>
    </dgm:pt>
    <dgm:pt modelId="{57DC1B8B-2B91-459D-96D8-42FA07A8A2E3}">
      <dgm:prSet/>
      <dgm:spPr/>
      <dgm:t>
        <a:bodyPr/>
        <a:lstStyle/>
        <a:p>
          <a:r>
            <a:rPr lang="en-GB"/>
            <a:t>severe or long-term stress</a:t>
          </a:r>
          <a:endParaRPr lang="en-US"/>
        </a:p>
      </dgm:t>
    </dgm:pt>
    <dgm:pt modelId="{CF950AB2-6990-4C77-A6E6-5A0BED3516F4}" type="parTrans" cxnId="{6B25D503-A2AF-4C33-A36F-D9EEBB9F4820}">
      <dgm:prSet/>
      <dgm:spPr/>
      <dgm:t>
        <a:bodyPr/>
        <a:lstStyle/>
        <a:p>
          <a:endParaRPr lang="en-US"/>
        </a:p>
      </dgm:t>
    </dgm:pt>
    <dgm:pt modelId="{4DFBA4F1-D7B4-4DD7-A313-CDBE5412F81E}" type="sibTrans" cxnId="{6B25D503-A2AF-4C33-A36F-D9EEBB9F4820}">
      <dgm:prSet/>
      <dgm:spPr/>
      <dgm:t>
        <a:bodyPr/>
        <a:lstStyle/>
        <a:p>
          <a:endParaRPr lang="en-US"/>
        </a:p>
      </dgm:t>
    </dgm:pt>
    <dgm:pt modelId="{E5951177-8B25-41F6-A34B-82A3BDA19C82}" type="pres">
      <dgm:prSet presAssocID="{7C00AC94-0C8E-4D1F-8689-5C0D7B45A107}" presName="diagram" presStyleCnt="0">
        <dgm:presLayoutVars>
          <dgm:dir/>
          <dgm:resizeHandles val="exact"/>
        </dgm:presLayoutVars>
      </dgm:prSet>
      <dgm:spPr/>
      <dgm:t>
        <a:bodyPr/>
        <a:lstStyle/>
        <a:p>
          <a:endParaRPr lang="en-GB"/>
        </a:p>
      </dgm:t>
    </dgm:pt>
    <dgm:pt modelId="{A58DAD70-11B4-4F06-942C-2EF4FE1675D6}" type="pres">
      <dgm:prSet presAssocID="{40EF3FCD-BDB8-4FBF-B5A6-9A93E54FD4D4}" presName="node" presStyleLbl="node1" presStyleIdx="0" presStyleCnt="5">
        <dgm:presLayoutVars>
          <dgm:bulletEnabled val="1"/>
        </dgm:presLayoutVars>
      </dgm:prSet>
      <dgm:spPr/>
      <dgm:t>
        <a:bodyPr/>
        <a:lstStyle/>
        <a:p>
          <a:endParaRPr lang="en-GB"/>
        </a:p>
      </dgm:t>
    </dgm:pt>
    <dgm:pt modelId="{DE908152-DB64-4DD8-98B7-8B368FCAC605}" type="pres">
      <dgm:prSet presAssocID="{7FE514A7-A3EC-4657-A76B-DAF3F4C8E999}" presName="sibTrans" presStyleCnt="0"/>
      <dgm:spPr/>
    </dgm:pt>
    <dgm:pt modelId="{956BF1F9-D1DE-4521-BEF7-3E2C0EE6CCDE}" type="pres">
      <dgm:prSet presAssocID="{B757E14C-7AF7-4CCC-8266-95A42B988BD2}" presName="node" presStyleLbl="node1" presStyleIdx="1" presStyleCnt="5">
        <dgm:presLayoutVars>
          <dgm:bulletEnabled val="1"/>
        </dgm:presLayoutVars>
      </dgm:prSet>
      <dgm:spPr/>
      <dgm:t>
        <a:bodyPr/>
        <a:lstStyle/>
        <a:p>
          <a:endParaRPr lang="en-GB"/>
        </a:p>
      </dgm:t>
    </dgm:pt>
    <dgm:pt modelId="{AAFEF3B9-A198-42DB-A758-CEE5A50A8301}" type="pres">
      <dgm:prSet presAssocID="{8FD35E65-1565-43E2-959E-A65237C93F9A}" presName="sibTrans" presStyleCnt="0"/>
      <dgm:spPr/>
    </dgm:pt>
    <dgm:pt modelId="{E3FC344D-B873-4C5C-B18B-13DE0A0EBC34}" type="pres">
      <dgm:prSet presAssocID="{97CD64B0-017B-4B3A-A5D4-3FC38C49E5FD}" presName="node" presStyleLbl="node1" presStyleIdx="2" presStyleCnt="5">
        <dgm:presLayoutVars>
          <dgm:bulletEnabled val="1"/>
        </dgm:presLayoutVars>
      </dgm:prSet>
      <dgm:spPr/>
      <dgm:t>
        <a:bodyPr/>
        <a:lstStyle/>
        <a:p>
          <a:endParaRPr lang="en-GB"/>
        </a:p>
      </dgm:t>
    </dgm:pt>
    <dgm:pt modelId="{9931CEDF-B374-4949-B252-21C1AD783CEF}" type="pres">
      <dgm:prSet presAssocID="{6FD76747-F153-4F40-8386-CE02BFAF0E85}" presName="sibTrans" presStyleCnt="0"/>
      <dgm:spPr/>
    </dgm:pt>
    <dgm:pt modelId="{DA193927-6F06-49AB-AD1C-C20C5B2A8CD2}" type="pres">
      <dgm:prSet presAssocID="{2793A52B-A0DF-462B-AE7A-9A814805F0E7}" presName="node" presStyleLbl="node1" presStyleIdx="3" presStyleCnt="5">
        <dgm:presLayoutVars>
          <dgm:bulletEnabled val="1"/>
        </dgm:presLayoutVars>
      </dgm:prSet>
      <dgm:spPr/>
      <dgm:t>
        <a:bodyPr/>
        <a:lstStyle/>
        <a:p>
          <a:endParaRPr lang="en-GB"/>
        </a:p>
      </dgm:t>
    </dgm:pt>
    <dgm:pt modelId="{1E1D440C-5B49-4C1B-B57A-EC7C339B7325}" type="pres">
      <dgm:prSet presAssocID="{8B3D9B25-0D28-4D17-AA30-CA9787A1315C}" presName="sibTrans" presStyleCnt="0"/>
      <dgm:spPr/>
    </dgm:pt>
    <dgm:pt modelId="{B3362768-23F3-42AB-8C87-8966CFE04ABF}" type="pres">
      <dgm:prSet presAssocID="{57DC1B8B-2B91-459D-96D8-42FA07A8A2E3}" presName="node" presStyleLbl="node1" presStyleIdx="4" presStyleCnt="5">
        <dgm:presLayoutVars>
          <dgm:bulletEnabled val="1"/>
        </dgm:presLayoutVars>
      </dgm:prSet>
      <dgm:spPr/>
      <dgm:t>
        <a:bodyPr/>
        <a:lstStyle/>
        <a:p>
          <a:endParaRPr lang="en-GB"/>
        </a:p>
      </dgm:t>
    </dgm:pt>
  </dgm:ptLst>
  <dgm:cxnLst>
    <dgm:cxn modelId="{6B25D503-A2AF-4C33-A36F-D9EEBB9F4820}" srcId="{7C00AC94-0C8E-4D1F-8689-5C0D7B45A107}" destId="{57DC1B8B-2B91-459D-96D8-42FA07A8A2E3}" srcOrd="4" destOrd="0" parTransId="{CF950AB2-6990-4C77-A6E6-5A0BED3516F4}" sibTransId="{4DFBA4F1-D7B4-4DD7-A313-CDBE5412F81E}"/>
    <dgm:cxn modelId="{E8B8A82A-D6E7-425A-8ADF-54B54DA9253E}" srcId="{7C00AC94-0C8E-4D1F-8689-5C0D7B45A107}" destId="{B757E14C-7AF7-4CCC-8266-95A42B988BD2}" srcOrd="1" destOrd="0" parTransId="{BA837945-6C7B-43CA-A9DA-91D30D9ADE91}" sibTransId="{8FD35E65-1565-43E2-959E-A65237C93F9A}"/>
    <dgm:cxn modelId="{8E01FB06-D43D-4876-B85D-8312E39B6412}" srcId="{7C00AC94-0C8E-4D1F-8689-5C0D7B45A107}" destId="{97CD64B0-017B-4B3A-A5D4-3FC38C49E5FD}" srcOrd="2" destOrd="0" parTransId="{AD832F38-AC62-4DFD-B11B-646A8334ABE9}" sibTransId="{6FD76747-F153-4F40-8386-CE02BFAF0E85}"/>
    <dgm:cxn modelId="{9C8B34B6-CBFE-423A-9450-F0B925F8E280}" type="presOf" srcId="{2793A52B-A0DF-462B-AE7A-9A814805F0E7}" destId="{DA193927-6F06-49AB-AD1C-C20C5B2A8CD2}" srcOrd="0" destOrd="0" presId="urn:microsoft.com/office/officeart/2005/8/layout/default#1"/>
    <dgm:cxn modelId="{9B9742DF-E2C2-44F8-9364-4CDE899F04AB}" srcId="{7C00AC94-0C8E-4D1F-8689-5C0D7B45A107}" destId="{2793A52B-A0DF-462B-AE7A-9A814805F0E7}" srcOrd="3" destOrd="0" parTransId="{3245A5BD-6109-4662-9741-0C939156A2F2}" sibTransId="{8B3D9B25-0D28-4D17-AA30-CA9787A1315C}"/>
    <dgm:cxn modelId="{916ACE46-3C58-457B-9A67-6C03191C324A}" type="presOf" srcId="{40EF3FCD-BDB8-4FBF-B5A6-9A93E54FD4D4}" destId="{A58DAD70-11B4-4F06-942C-2EF4FE1675D6}" srcOrd="0" destOrd="0" presId="urn:microsoft.com/office/officeart/2005/8/layout/default#1"/>
    <dgm:cxn modelId="{CB90684F-24AC-49F1-A6C9-AE56A1642427}" type="presOf" srcId="{57DC1B8B-2B91-459D-96D8-42FA07A8A2E3}" destId="{B3362768-23F3-42AB-8C87-8966CFE04ABF}" srcOrd="0" destOrd="0" presId="urn:microsoft.com/office/officeart/2005/8/layout/default#1"/>
    <dgm:cxn modelId="{274A51A9-AD12-4B88-A831-8E47AB394F5C}" srcId="{7C00AC94-0C8E-4D1F-8689-5C0D7B45A107}" destId="{40EF3FCD-BDB8-4FBF-B5A6-9A93E54FD4D4}" srcOrd="0" destOrd="0" parTransId="{3154DBEF-4901-4E70-8D7F-324F4949D04F}" sibTransId="{7FE514A7-A3EC-4657-A76B-DAF3F4C8E999}"/>
    <dgm:cxn modelId="{8AFAC09E-073A-4502-9975-59D1079A1E0C}" type="presOf" srcId="{7C00AC94-0C8E-4D1F-8689-5C0D7B45A107}" destId="{E5951177-8B25-41F6-A34B-82A3BDA19C82}" srcOrd="0" destOrd="0" presId="urn:microsoft.com/office/officeart/2005/8/layout/default#1"/>
    <dgm:cxn modelId="{F55F59C1-54B1-461F-89E3-BB72C707C308}" type="presOf" srcId="{97CD64B0-017B-4B3A-A5D4-3FC38C49E5FD}" destId="{E3FC344D-B873-4C5C-B18B-13DE0A0EBC34}" srcOrd="0" destOrd="0" presId="urn:microsoft.com/office/officeart/2005/8/layout/default#1"/>
    <dgm:cxn modelId="{6E3A1B80-A182-4E5B-923F-F9BAB72D5218}" type="presOf" srcId="{B757E14C-7AF7-4CCC-8266-95A42B988BD2}" destId="{956BF1F9-D1DE-4521-BEF7-3E2C0EE6CCDE}" srcOrd="0" destOrd="0" presId="urn:microsoft.com/office/officeart/2005/8/layout/default#1"/>
    <dgm:cxn modelId="{8EE5F129-6C75-4CA8-9B9A-45A97750BB6F}" type="presParOf" srcId="{E5951177-8B25-41F6-A34B-82A3BDA19C82}" destId="{A58DAD70-11B4-4F06-942C-2EF4FE1675D6}" srcOrd="0" destOrd="0" presId="urn:microsoft.com/office/officeart/2005/8/layout/default#1"/>
    <dgm:cxn modelId="{C61A49E4-E716-4D09-850D-3D65C677D3FD}" type="presParOf" srcId="{E5951177-8B25-41F6-A34B-82A3BDA19C82}" destId="{DE908152-DB64-4DD8-98B7-8B368FCAC605}" srcOrd="1" destOrd="0" presId="urn:microsoft.com/office/officeart/2005/8/layout/default#1"/>
    <dgm:cxn modelId="{7ADE93C9-E7D5-4D1D-BCB6-F6CC18A1AB99}" type="presParOf" srcId="{E5951177-8B25-41F6-A34B-82A3BDA19C82}" destId="{956BF1F9-D1DE-4521-BEF7-3E2C0EE6CCDE}" srcOrd="2" destOrd="0" presId="urn:microsoft.com/office/officeart/2005/8/layout/default#1"/>
    <dgm:cxn modelId="{7EF3959A-BED5-4F06-AB93-08EB904E9DAF}" type="presParOf" srcId="{E5951177-8B25-41F6-A34B-82A3BDA19C82}" destId="{AAFEF3B9-A198-42DB-A758-CEE5A50A8301}" srcOrd="3" destOrd="0" presId="urn:microsoft.com/office/officeart/2005/8/layout/default#1"/>
    <dgm:cxn modelId="{2CFC548B-CAF6-4F76-9AE5-525F8F8A5AE0}" type="presParOf" srcId="{E5951177-8B25-41F6-A34B-82A3BDA19C82}" destId="{E3FC344D-B873-4C5C-B18B-13DE0A0EBC34}" srcOrd="4" destOrd="0" presId="urn:microsoft.com/office/officeart/2005/8/layout/default#1"/>
    <dgm:cxn modelId="{EE64D3DA-0A8F-4DE6-9082-A580CB3921A7}" type="presParOf" srcId="{E5951177-8B25-41F6-A34B-82A3BDA19C82}" destId="{9931CEDF-B374-4949-B252-21C1AD783CEF}" srcOrd="5" destOrd="0" presId="urn:microsoft.com/office/officeart/2005/8/layout/default#1"/>
    <dgm:cxn modelId="{C93E78D0-83F3-453E-91EA-AC1EBD093B54}" type="presParOf" srcId="{E5951177-8B25-41F6-A34B-82A3BDA19C82}" destId="{DA193927-6F06-49AB-AD1C-C20C5B2A8CD2}" srcOrd="6" destOrd="0" presId="urn:microsoft.com/office/officeart/2005/8/layout/default#1"/>
    <dgm:cxn modelId="{DDBD9AAC-2A2C-48E7-B8AA-8D8004974B6B}" type="presParOf" srcId="{E5951177-8B25-41F6-A34B-82A3BDA19C82}" destId="{1E1D440C-5B49-4C1B-B57A-EC7C339B7325}" srcOrd="7" destOrd="0" presId="urn:microsoft.com/office/officeart/2005/8/layout/default#1"/>
    <dgm:cxn modelId="{51014797-656B-43B4-802D-25EE9AD6AB82}" type="presParOf" srcId="{E5951177-8B25-41F6-A34B-82A3BDA19C82}" destId="{B3362768-23F3-42AB-8C87-8966CFE04ABF}" srcOrd="8" destOrd="0" presId="urn:microsoft.com/office/officeart/2005/8/layout/defaul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D0B6CFD-7F07-417A-A0A2-FFB0C3738C4C}" type="doc">
      <dgm:prSet loTypeId="urn:microsoft.com/office/officeart/2005/8/layout/default#2" loCatId="list" qsTypeId="urn:microsoft.com/office/officeart/2005/8/quickstyle/simple1" qsCatId="simple" csTypeId="urn:microsoft.com/office/officeart/2005/8/colors/colorful5" csCatId="colorful" phldr="1"/>
      <dgm:spPr/>
      <dgm:t>
        <a:bodyPr/>
        <a:lstStyle/>
        <a:p>
          <a:endParaRPr lang="en-US"/>
        </a:p>
      </dgm:t>
    </dgm:pt>
    <dgm:pt modelId="{E2F625FA-A852-4F72-A5D6-D356D9EFB673}">
      <dgm:prSet/>
      <dgm:spPr/>
      <dgm:t>
        <a:bodyPr/>
        <a:lstStyle/>
        <a:p>
          <a:r>
            <a:rPr lang="en-GB"/>
            <a:t>social disadvantage, poverty or debt</a:t>
          </a:r>
          <a:endParaRPr lang="en-US"/>
        </a:p>
      </dgm:t>
    </dgm:pt>
    <dgm:pt modelId="{93AFBF78-B530-4BF5-9231-865C9C560F3B}" type="parTrans" cxnId="{3552DD88-6A9C-4ABE-826E-525084337840}">
      <dgm:prSet/>
      <dgm:spPr/>
      <dgm:t>
        <a:bodyPr/>
        <a:lstStyle/>
        <a:p>
          <a:endParaRPr lang="en-US"/>
        </a:p>
      </dgm:t>
    </dgm:pt>
    <dgm:pt modelId="{5EE7E0E5-997C-4681-80EE-36134C0C2777}" type="sibTrans" cxnId="{3552DD88-6A9C-4ABE-826E-525084337840}">
      <dgm:prSet/>
      <dgm:spPr/>
      <dgm:t>
        <a:bodyPr/>
        <a:lstStyle/>
        <a:p>
          <a:endParaRPr lang="en-US"/>
        </a:p>
      </dgm:t>
    </dgm:pt>
    <dgm:pt modelId="{54193411-9987-428F-B5BB-54822C645DA8}">
      <dgm:prSet/>
      <dgm:spPr/>
      <dgm:t>
        <a:bodyPr/>
        <a:lstStyle/>
        <a:p>
          <a:r>
            <a:rPr lang="en-GB"/>
            <a:t>poor housing</a:t>
          </a:r>
          <a:endParaRPr lang="en-US"/>
        </a:p>
      </dgm:t>
    </dgm:pt>
    <dgm:pt modelId="{B80E2764-A0F0-400B-B469-F55A97F8146D}" type="parTrans" cxnId="{F2607798-0B51-40CE-9A8F-5FF017A910FA}">
      <dgm:prSet/>
      <dgm:spPr/>
      <dgm:t>
        <a:bodyPr/>
        <a:lstStyle/>
        <a:p>
          <a:endParaRPr lang="en-US"/>
        </a:p>
      </dgm:t>
    </dgm:pt>
    <dgm:pt modelId="{1146E4E8-79A9-4B5F-987E-34C6B165CD34}" type="sibTrans" cxnId="{F2607798-0B51-40CE-9A8F-5FF017A910FA}">
      <dgm:prSet/>
      <dgm:spPr/>
      <dgm:t>
        <a:bodyPr/>
        <a:lstStyle/>
        <a:p>
          <a:endParaRPr lang="en-US"/>
        </a:p>
      </dgm:t>
    </dgm:pt>
    <dgm:pt modelId="{5B4FE63C-33D5-425C-9EDA-B6DB6432C10B}">
      <dgm:prSet/>
      <dgm:spPr/>
      <dgm:t>
        <a:bodyPr/>
        <a:lstStyle/>
        <a:p>
          <a:r>
            <a:rPr lang="en-GB"/>
            <a:t>a long-term physical health condition</a:t>
          </a:r>
          <a:endParaRPr lang="en-US"/>
        </a:p>
      </dgm:t>
    </dgm:pt>
    <dgm:pt modelId="{0872C344-F702-4C0A-9A24-2FAD6A8CD598}" type="parTrans" cxnId="{34216F31-74C6-481F-9D7D-B6969455DF7B}">
      <dgm:prSet/>
      <dgm:spPr/>
      <dgm:t>
        <a:bodyPr/>
        <a:lstStyle/>
        <a:p>
          <a:endParaRPr lang="en-US"/>
        </a:p>
      </dgm:t>
    </dgm:pt>
    <dgm:pt modelId="{40AE28E6-69DA-45F7-93A2-4F5A08340700}" type="sibTrans" cxnId="{34216F31-74C6-481F-9D7D-B6969455DF7B}">
      <dgm:prSet/>
      <dgm:spPr/>
      <dgm:t>
        <a:bodyPr/>
        <a:lstStyle/>
        <a:p>
          <a:endParaRPr lang="en-US"/>
        </a:p>
      </dgm:t>
    </dgm:pt>
    <dgm:pt modelId="{DE07D7AC-77A6-4CFA-BD2A-8DDB411812B4}">
      <dgm:prSet/>
      <dgm:spPr/>
      <dgm:t>
        <a:bodyPr/>
        <a:lstStyle/>
        <a:p>
          <a:r>
            <a:rPr lang="en-GB"/>
            <a:t>domestic violence</a:t>
          </a:r>
          <a:endParaRPr lang="en-US"/>
        </a:p>
      </dgm:t>
    </dgm:pt>
    <dgm:pt modelId="{09EEF54F-6046-4940-A666-1517864BC0DA}" type="parTrans" cxnId="{0565EBD5-E7C2-4292-BDA8-B570CA68F692}">
      <dgm:prSet/>
      <dgm:spPr/>
      <dgm:t>
        <a:bodyPr/>
        <a:lstStyle/>
        <a:p>
          <a:endParaRPr lang="en-US"/>
        </a:p>
      </dgm:t>
    </dgm:pt>
    <dgm:pt modelId="{F43F5D51-FD5B-43B8-8634-3823BB3EE82E}" type="sibTrans" cxnId="{0565EBD5-E7C2-4292-BDA8-B570CA68F692}">
      <dgm:prSet/>
      <dgm:spPr/>
      <dgm:t>
        <a:bodyPr/>
        <a:lstStyle/>
        <a:p>
          <a:endParaRPr lang="en-US"/>
        </a:p>
      </dgm:t>
    </dgm:pt>
    <dgm:pt modelId="{BA254106-97BF-47F5-AF86-1D5AFA3082F3}">
      <dgm:prSet/>
      <dgm:spPr/>
      <dgm:t>
        <a:bodyPr/>
        <a:lstStyle/>
        <a:p>
          <a:r>
            <a:rPr lang="en-GB" dirty="0"/>
            <a:t>physical causes – for example, a head injury or a condition such as epilepsy can have an impact on behaviour and mood (Mind, 2013)</a:t>
          </a:r>
          <a:endParaRPr lang="en-US" dirty="0"/>
        </a:p>
      </dgm:t>
    </dgm:pt>
    <dgm:pt modelId="{C022AB32-0748-4AA9-9FCA-0783EC14426E}" type="parTrans" cxnId="{3A262A8B-030C-4BF3-BE99-CA089DE38E81}">
      <dgm:prSet/>
      <dgm:spPr/>
      <dgm:t>
        <a:bodyPr/>
        <a:lstStyle/>
        <a:p>
          <a:endParaRPr lang="en-US"/>
        </a:p>
      </dgm:t>
    </dgm:pt>
    <dgm:pt modelId="{BDB36A58-A454-450C-A7DE-478C47115DB4}" type="sibTrans" cxnId="{3A262A8B-030C-4BF3-BE99-CA089DE38E81}">
      <dgm:prSet/>
      <dgm:spPr/>
      <dgm:t>
        <a:bodyPr/>
        <a:lstStyle/>
        <a:p>
          <a:endParaRPr lang="en-US"/>
        </a:p>
      </dgm:t>
    </dgm:pt>
    <dgm:pt modelId="{5301EDBA-75F3-419A-B9AF-4C8CA92D7445}" type="pres">
      <dgm:prSet presAssocID="{BD0B6CFD-7F07-417A-A0A2-FFB0C3738C4C}" presName="diagram" presStyleCnt="0">
        <dgm:presLayoutVars>
          <dgm:dir/>
          <dgm:resizeHandles val="exact"/>
        </dgm:presLayoutVars>
      </dgm:prSet>
      <dgm:spPr/>
      <dgm:t>
        <a:bodyPr/>
        <a:lstStyle/>
        <a:p>
          <a:endParaRPr lang="en-GB"/>
        </a:p>
      </dgm:t>
    </dgm:pt>
    <dgm:pt modelId="{D20556AC-DEC4-44A5-8C1F-35D65F58CD91}" type="pres">
      <dgm:prSet presAssocID="{E2F625FA-A852-4F72-A5D6-D356D9EFB673}" presName="node" presStyleLbl="node1" presStyleIdx="0" presStyleCnt="5">
        <dgm:presLayoutVars>
          <dgm:bulletEnabled val="1"/>
        </dgm:presLayoutVars>
      </dgm:prSet>
      <dgm:spPr/>
      <dgm:t>
        <a:bodyPr/>
        <a:lstStyle/>
        <a:p>
          <a:endParaRPr lang="en-GB"/>
        </a:p>
      </dgm:t>
    </dgm:pt>
    <dgm:pt modelId="{39A00EC3-CF25-4E77-AC81-7C6505580829}" type="pres">
      <dgm:prSet presAssocID="{5EE7E0E5-997C-4681-80EE-36134C0C2777}" presName="sibTrans" presStyleCnt="0"/>
      <dgm:spPr/>
    </dgm:pt>
    <dgm:pt modelId="{4587C4FE-22A9-4277-9189-36170A6D17BF}" type="pres">
      <dgm:prSet presAssocID="{54193411-9987-428F-B5BB-54822C645DA8}" presName="node" presStyleLbl="node1" presStyleIdx="1" presStyleCnt="5">
        <dgm:presLayoutVars>
          <dgm:bulletEnabled val="1"/>
        </dgm:presLayoutVars>
      </dgm:prSet>
      <dgm:spPr/>
      <dgm:t>
        <a:bodyPr/>
        <a:lstStyle/>
        <a:p>
          <a:endParaRPr lang="en-GB"/>
        </a:p>
      </dgm:t>
    </dgm:pt>
    <dgm:pt modelId="{EEF5A012-65A4-4EDF-BC04-92573099F95F}" type="pres">
      <dgm:prSet presAssocID="{1146E4E8-79A9-4B5F-987E-34C6B165CD34}" presName="sibTrans" presStyleCnt="0"/>
      <dgm:spPr/>
    </dgm:pt>
    <dgm:pt modelId="{25EC6691-54B3-40CB-8930-544B56106A6B}" type="pres">
      <dgm:prSet presAssocID="{5B4FE63C-33D5-425C-9EDA-B6DB6432C10B}" presName="node" presStyleLbl="node1" presStyleIdx="2" presStyleCnt="5">
        <dgm:presLayoutVars>
          <dgm:bulletEnabled val="1"/>
        </dgm:presLayoutVars>
      </dgm:prSet>
      <dgm:spPr/>
      <dgm:t>
        <a:bodyPr/>
        <a:lstStyle/>
        <a:p>
          <a:endParaRPr lang="en-GB"/>
        </a:p>
      </dgm:t>
    </dgm:pt>
    <dgm:pt modelId="{AE0BA2BB-EB6A-42A4-BB1F-3BB6B5C883FC}" type="pres">
      <dgm:prSet presAssocID="{40AE28E6-69DA-45F7-93A2-4F5A08340700}" presName="sibTrans" presStyleCnt="0"/>
      <dgm:spPr/>
    </dgm:pt>
    <dgm:pt modelId="{CEC4C8F1-5E0C-41C7-8F7B-05621B049BE9}" type="pres">
      <dgm:prSet presAssocID="{DE07D7AC-77A6-4CFA-BD2A-8DDB411812B4}" presName="node" presStyleLbl="node1" presStyleIdx="3" presStyleCnt="5">
        <dgm:presLayoutVars>
          <dgm:bulletEnabled val="1"/>
        </dgm:presLayoutVars>
      </dgm:prSet>
      <dgm:spPr/>
      <dgm:t>
        <a:bodyPr/>
        <a:lstStyle/>
        <a:p>
          <a:endParaRPr lang="en-GB"/>
        </a:p>
      </dgm:t>
    </dgm:pt>
    <dgm:pt modelId="{AD821510-7FD8-45CB-A0B1-A15627471511}" type="pres">
      <dgm:prSet presAssocID="{F43F5D51-FD5B-43B8-8634-3823BB3EE82E}" presName="sibTrans" presStyleCnt="0"/>
      <dgm:spPr/>
    </dgm:pt>
    <dgm:pt modelId="{A0245093-CA22-49C3-8F52-3E2BA402CC43}" type="pres">
      <dgm:prSet presAssocID="{BA254106-97BF-47F5-AF86-1D5AFA3082F3}" presName="node" presStyleLbl="node1" presStyleIdx="4" presStyleCnt="5" custScaleX="123830" custScaleY="133642">
        <dgm:presLayoutVars>
          <dgm:bulletEnabled val="1"/>
        </dgm:presLayoutVars>
      </dgm:prSet>
      <dgm:spPr/>
      <dgm:t>
        <a:bodyPr/>
        <a:lstStyle/>
        <a:p>
          <a:endParaRPr lang="en-GB"/>
        </a:p>
      </dgm:t>
    </dgm:pt>
  </dgm:ptLst>
  <dgm:cxnLst>
    <dgm:cxn modelId="{3552DD88-6A9C-4ABE-826E-525084337840}" srcId="{BD0B6CFD-7F07-417A-A0A2-FFB0C3738C4C}" destId="{E2F625FA-A852-4F72-A5D6-D356D9EFB673}" srcOrd="0" destOrd="0" parTransId="{93AFBF78-B530-4BF5-9231-865C9C560F3B}" sibTransId="{5EE7E0E5-997C-4681-80EE-36134C0C2777}"/>
    <dgm:cxn modelId="{9E5639F1-448C-40E1-9CD1-44050C084689}" type="presOf" srcId="{BA254106-97BF-47F5-AF86-1D5AFA3082F3}" destId="{A0245093-CA22-49C3-8F52-3E2BA402CC43}" srcOrd="0" destOrd="0" presId="urn:microsoft.com/office/officeart/2005/8/layout/default#2"/>
    <dgm:cxn modelId="{167EFB8F-CA1D-4E98-AE26-B3F630AD9CA6}" type="presOf" srcId="{E2F625FA-A852-4F72-A5D6-D356D9EFB673}" destId="{D20556AC-DEC4-44A5-8C1F-35D65F58CD91}" srcOrd="0" destOrd="0" presId="urn:microsoft.com/office/officeart/2005/8/layout/default#2"/>
    <dgm:cxn modelId="{0565EBD5-E7C2-4292-BDA8-B570CA68F692}" srcId="{BD0B6CFD-7F07-417A-A0A2-FFB0C3738C4C}" destId="{DE07D7AC-77A6-4CFA-BD2A-8DDB411812B4}" srcOrd="3" destOrd="0" parTransId="{09EEF54F-6046-4940-A666-1517864BC0DA}" sibTransId="{F43F5D51-FD5B-43B8-8634-3823BB3EE82E}"/>
    <dgm:cxn modelId="{D6D66368-A714-4D4B-BB95-6E0134ED6D73}" type="presOf" srcId="{5B4FE63C-33D5-425C-9EDA-B6DB6432C10B}" destId="{25EC6691-54B3-40CB-8930-544B56106A6B}" srcOrd="0" destOrd="0" presId="urn:microsoft.com/office/officeart/2005/8/layout/default#2"/>
    <dgm:cxn modelId="{3A262A8B-030C-4BF3-BE99-CA089DE38E81}" srcId="{BD0B6CFD-7F07-417A-A0A2-FFB0C3738C4C}" destId="{BA254106-97BF-47F5-AF86-1D5AFA3082F3}" srcOrd="4" destOrd="0" parTransId="{C022AB32-0748-4AA9-9FCA-0783EC14426E}" sibTransId="{BDB36A58-A454-450C-A7DE-478C47115DB4}"/>
    <dgm:cxn modelId="{272E97A2-2075-4962-A3F7-2E3A360B4FEE}" type="presOf" srcId="{DE07D7AC-77A6-4CFA-BD2A-8DDB411812B4}" destId="{CEC4C8F1-5E0C-41C7-8F7B-05621B049BE9}" srcOrd="0" destOrd="0" presId="urn:microsoft.com/office/officeart/2005/8/layout/default#2"/>
    <dgm:cxn modelId="{34216F31-74C6-481F-9D7D-B6969455DF7B}" srcId="{BD0B6CFD-7F07-417A-A0A2-FFB0C3738C4C}" destId="{5B4FE63C-33D5-425C-9EDA-B6DB6432C10B}" srcOrd="2" destOrd="0" parTransId="{0872C344-F702-4C0A-9A24-2FAD6A8CD598}" sibTransId="{40AE28E6-69DA-45F7-93A2-4F5A08340700}"/>
    <dgm:cxn modelId="{F2607798-0B51-40CE-9A8F-5FF017A910FA}" srcId="{BD0B6CFD-7F07-417A-A0A2-FFB0C3738C4C}" destId="{54193411-9987-428F-B5BB-54822C645DA8}" srcOrd="1" destOrd="0" parTransId="{B80E2764-A0F0-400B-B469-F55A97F8146D}" sibTransId="{1146E4E8-79A9-4B5F-987E-34C6B165CD34}"/>
    <dgm:cxn modelId="{B993960F-870B-4920-A6CA-D08BBC2C6B6D}" type="presOf" srcId="{BD0B6CFD-7F07-417A-A0A2-FFB0C3738C4C}" destId="{5301EDBA-75F3-419A-B9AF-4C8CA92D7445}" srcOrd="0" destOrd="0" presId="urn:microsoft.com/office/officeart/2005/8/layout/default#2"/>
    <dgm:cxn modelId="{45D98A2F-29D9-4139-A841-576FFC0D4EC7}" type="presOf" srcId="{54193411-9987-428F-B5BB-54822C645DA8}" destId="{4587C4FE-22A9-4277-9189-36170A6D17BF}" srcOrd="0" destOrd="0" presId="urn:microsoft.com/office/officeart/2005/8/layout/default#2"/>
    <dgm:cxn modelId="{B12A739D-432C-4145-8248-B235ED1409B4}" type="presParOf" srcId="{5301EDBA-75F3-419A-B9AF-4C8CA92D7445}" destId="{D20556AC-DEC4-44A5-8C1F-35D65F58CD91}" srcOrd="0" destOrd="0" presId="urn:microsoft.com/office/officeart/2005/8/layout/default#2"/>
    <dgm:cxn modelId="{C89A06AC-B428-44A1-B856-52457CC3B1C3}" type="presParOf" srcId="{5301EDBA-75F3-419A-B9AF-4C8CA92D7445}" destId="{39A00EC3-CF25-4E77-AC81-7C6505580829}" srcOrd="1" destOrd="0" presId="urn:microsoft.com/office/officeart/2005/8/layout/default#2"/>
    <dgm:cxn modelId="{8F27E615-EE68-4CF8-B385-EDB59D2372FB}" type="presParOf" srcId="{5301EDBA-75F3-419A-B9AF-4C8CA92D7445}" destId="{4587C4FE-22A9-4277-9189-36170A6D17BF}" srcOrd="2" destOrd="0" presId="urn:microsoft.com/office/officeart/2005/8/layout/default#2"/>
    <dgm:cxn modelId="{D8D182C0-B27B-4C0A-BB8D-CFA585D5DEB7}" type="presParOf" srcId="{5301EDBA-75F3-419A-B9AF-4C8CA92D7445}" destId="{EEF5A012-65A4-4EDF-BC04-92573099F95F}" srcOrd="3" destOrd="0" presId="urn:microsoft.com/office/officeart/2005/8/layout/default#2"/>
    <dgm:cxn modelId="{158B4384-D550-4E46-BAAA-A2AED581246B}" type="presParOf" srcId="{5301EDBA-75F3-419A-B9AF-4C8CA92D7445}" destId="{25EC6691-54B3-40CB-8930-544B56106A6B}" srcOrd="4" destOrd="0" presId="urn:microsoft.com/office/officeart/2005/8/layout/default#2"/>
    <dgm:cxn modelId="{751248E7-1ECC-4716-8BCF-FD15E50E17B1}" type="presParOf" srcId="{5301EDBA-75F3-419A-B9AF-4C8CA92D7445}" destId="{AE0BA2BB-EB6A-42A4-BB1F-3BB6B5C883FC}" srcOrd="5" destOrd="0" presId="urn:microsoft.com/office/officeart/2005/8/layout/default#2"/>
    <dgm:cxn modelId="{DC9FD288-158A-4D70-9634-D0F618F83A60}" type="presParOf" srcId="{5301EDBA-75F3-419A-B9AF-4C8CA92D7445}" destId="{CEC4C8F1-5E0C-41C7-8F7B-05621B049BE9}" srcOrd="6" destOrd="0" presId="urn:microsoft.com/office/officeart/2005/8/layout/default#2"/>
    <dgm:cxn modelId="{38F37766-6C5F-48FF-8EA3-128842F38AE7}" type="presParOf" srcId="{5301EDBA-75F3-419A-B9AF-4C8CA92D7445}" destId="{AD821510-7FD8-45CB-A0B1-A15627471511}" srcOrd="7" destOrd="0" presId="urn:microsoft.com/office/officeart/2005/8/layout/default#2"/>
    <dgm:cxn modelId="{E232DD93-1EB4-4583-9A1A-5D1088AB06BC}" type="presParOf" srcId="{5301EDBA-75F3-419A-B9AF-4C8CA92D7445}" destId="{A0245093-CA22-49C3-8F52-3E2BA402CC43}" srcOrd="8" destOrd="0" presId="urn:microsoft.com/office/officeart/2005/8/layout/defaul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881D55B-38FB-4423-AA12-F67BDEBBBF4A}" type="doc">
      <dgm:prSet loTypeId="urn:microsoft.com/office/officeart/2005/8/layout/default#3" loCatId="list" qsTypeId="urn:microsoft.com/office/officeart/2005/8/quickstyle/simple1" qsCatId="simple" csTypeId="urn:microsoft.com/office/officeart/2005/8/colors/accent1_2" csCatId="accent1" phldr="1"/>
      <dgm:spPr/>
      <dgm:t>
        <a:bodyPr/>
        <a:lstStyle/>
        <a:p>
          <a:endParaRPr lang="en-US"/>
        </a:p>
      </dgm:t>
    </dgm:pt>
    <dgm:pt modelId="{9E8C2ECB-EF83-4DB4-8278-A37CC27B98F2}">
      <dgm:prSet/>
      <dgm:spPr/>
      <dgm:t>
        <a:bodyPr/>
        <a:lstStyle/>
        <a:p>
          <a:r>
            <a:rPr lang="en-GB"/>
            <a:t>changes in appetite </a:t>
          </a:r>
          <a:endParaRPr lang="en-US"/>
        </a:p>
      </dgm:t>
    </dgm:pt>
    <dgm:pt modelId="{729C6AA6-CBF9-498F-881A-9CD25906D976}" type="parTrans" cxnId="{0EC715A8-ED10-4322-82F0-82C16772EAE7}">
      <dgm:prSet/>
      <dgm:spPr/>
      <dgm:t>
        <a:bodyPr/>
        <a:lstStyle/>
        <a:p>
          <a:endParaRPr lang="en-US"/>
        </a:p>
      </dgm:t>
    </dgm:pt>
    <dgm:pt modelId="{9AB89A23-FDA9-406E-A789-B5221F359BC9}" type="sibTrans" cxnId="{0EC715A8-ED10-4322-82F0-82C16772EAE7}">
      <dgm:prSet/>
      <dgm:spPr/>
      <dgm:t>
        <a:bodyPr/>
        <a:lstStyle/>
        <a:p>
          <a:endParaRPr lang="en-US"/>
        </a:p>
      </dgm:t>
    </dgm:pt>
    <dgm:pt modelId="{FAB5DEC9-DA49-4AF6-A9B5-70522D44AE66}">
      <dgm:prSet/>
      <dgm:spPr/>
      <dgm:t>
        <a:bodyPr/>
        <a:lstStyle/>
        <a:p>
          <a:r>
            <a:rPr lang="en-GB"/>
            <a:t>changes in sleeping pattern</a:t>
          </a:r>
          <a:endParaRPr lang="en-US"/>
        </a:p>
      </dgm:t>
    </dgm:pt>
    <dgm:pt modelId="{9ED9BD44-E898-4ACD-B316-B3FE82505EE9}" type="parTrans" cxnId="{CBA3ED18-6D98-42F5-A716-7550F2492A7A}">
      <dgm:prSet/>
      <dgm:spPr/>
      <dgm:t>
        <a:bodyPr/>
        <a:lstStyle/>
        <a:p>
          <a:endParaRPr lang="en-US"/>
        </a:p>
      </dgm:t>
    </dgm:pt>
    <dgm:pt modelId="{0C0940C5-D7C1-43F9-8395-293EA49FA01B}" type="sibTrans" cxnId="{CBA3ED18-6D98-42F5-A716-7550F2492A7A}">
      <dgm:prSet/>
      <dgm:spPr/>
      <dgm:t>
        <a:bodyPr/>
        <a:lstStyle/>
        <a:p>
          <a:endParaRPr lang="en-US"/>
        </a:p>
      </dgm:t>
    </dgm:pt>
    <dgm:pt modelId="{B0690769-0299-45FF-8CFB-ECDA779B602F}">
      <dgm:prSet/>
      <dgm:spPr/>
      <dgm:t>
        <a:bodyPr/>
        <a:lstStyle/>
        <a:p>
          <a:r>
            <a:rPr lang="en-GB"/>
            <a:t>changes in facial expression </a:t>
          </a:r>
          <a:endParaRPr lang="en-US"/>
        </a:p>
      </dgm:t>
    </dgm:pt>
    <dgm:pt modelId="{2661639F-1B8D-4432-82BB-071AAF84BDCF}" type="parTrans" cxnId="{3E14B165-DA75-43FE-85D4-A9616F02AEDF}">
      <dgm:prSet/>
      <dgm:spPr/>
      <dgm:t>
        <a:bodyPr/>
        <a:lstStyle/>
        <a:p>
          <a:endParaRPr lang="en-US"/>
        </a:p>
      </dgm:t>
    </dgm:pt>
    <dgm:pt modelId="{4587830F-7AB5-4355-881B-93528ACA9592}" type="sibTrans" cxnId="{3E14B165-DA75-43FE-85D4-A9616F02AEDF}">
      <dgm:prSet/>
      <dgm:spPr/>
      <dgm:t>
        <a:bodyPr/>
        <a:lstStyle/>
        <a:p>
          <a:endParaRPr lang="en-US"/>
        </a:p>
      </dgm:t>
    </dgm:pt>
    <dgm:pt modelId="{096E2BB5-18F7-412B-968E-EF215F7357A2}">
      <dgm:prSet/>
      <dgm:spPr/>
      <dgm:t>
        <a:bodyPr/>
        <a:lstStyle/>
        <a:p>
          <a:r>
            <a:rPr lang="en-GB"/>
            <a:t>changes in posture </a:t>
          </a:r>
          <a:endParaRPr lang="en-US"/>
        </a:p>
      </dgm:t>
    </dgm:pt>
    <dgm:pt modelId="{B17AB4FD-2833-415B-A2E4-34249A542ED8}" type="parTrans" cxnId="{1F95C263-FAF9-411B-A9AD-6E8780C320E3}">
      <dgm:prSet/>
      <dgm:spPr/>
      <dgm:t>
        <a:bodyPr/>
        <a:lstStyle/>
        <a:p>
          <a:endParaRPr lang="en-US"/>
        </a:p>
      </dgm:t>
    </dgm:pt>
    <dgm:pt modelId="{B0BF9317-92A8-4A93-84EB-8642D5B7C2D3}" type="sibTrans" cxnId="{1F95C263-FAF9-411B-A9AD-6E8780C320E3}">
      <dgm:prSet/>
      <dgm:spPr/>
      <dgm:t>
        <a:bodyPr/>
        <a:lstStyle/>
        <a:p>
          <a:endParaRPr lang="en-US"/>
        </a:p>
      </dgm:t>
    </dgm:pt>
    <dgm:pt modelId="{933D9F76-EF14-4E4B-A106-358A9DED1BD5}">
      <dgm:prSet/>
      <dgm:spPr/>
      <dgm:t>
        <a:bodyPr/>
        <a:lstStyle/>
        <a:p>
          <a:r>
            <a:rPr lang="en-GB"/>
            <a:t>withdrawn/lack of response</a:t>
          </a:r>
          <a:endParaRPr lang="en-US"/>
        </a:p>
      </dgm:t>
    </dgm:pt>
    <dgm:pt modelId="{8F46442A-7C79-458C-98F9-76C2942659F9}" type="parTrans" cxnId="{C4D8F33C-C831-4E45-8A17-A66E14CAFB73}">
      <dgm:prSet/>
      <dgm:spPr/>
      <dgm:t>
        <a:bodyPr/>
        <a:lstStyle/>
        <a:p>
          <a:endParaRPr lang="en-US"/>
        </a:p>
      </dgm:t>
    </dgm:pt>
    <dgm:pt modelId="{6A605593-B58F-45D1-AFC9-D535A8DA2F95}" type="sibTrans" cxnId="{C4D8F33C-C831-4E45-8A17-A66E14CAFB73}">
      <dgm:prSet/>
      <dgm:spPr/>
      <dgm:t>
        <a:bodyPr/>
        <a:lstStyle/>
        <a:p>
          <a:endParaRPr lang="en-US"/>
        </a:p>
      </dgm:t>
    </dgm:pt>
    <dgm:pt modelId="{9127A8DD-D20C-4393-A147-BB0A21BE088D}">
      <dgm:prSet/>
      <dgm:spPr/>
      <dgm:t>
        <a:bodyPr/>
        <a:lstStyle/>
        <a:p>
          <a:r>
            <a:rPr lang="en-GB"/>
            <a:t>increased crying </a:t>
          </a:r>
          <a:endParaRPr lang="en-US"/>
        </a:p>
      </dgm:t>
    </dgm:pt>
    <dgm:pt modelId="{DC242E89-5A6A-4B6F-9E32-43ED24E717D4}" type="parTrans" cxnId="{D640C846-6CC5-4463-ACF1-39D64D98B5BD}">
      <dgm:prSet/>
      <dgm:spPr/>
      <dgm:t>
        <a:bodyPr/>
        <a:lstStyle/>
        <a:p>
          <a:endParaRPr lang="en-US"/>
        </a:p>
      </dgm:t>
    </dgm:pt>
    <dgm:pt modelId="{77C0FA5E-8F21-433B-8DE7-242CF44AFF01}" type="sibTrans" cxnId="{D640C846-6CC5-4463-ACF1-39D64D98B5BD}">
      <dgm:prSet/>
      <dgm:spPr/>
      <dgm:t>
        <a:bodyPr/>
        <a:lstStyle/>
        <a:p>
          <a:endParaRPr lang="en-US"/>
        </a:p>
      </dgm:t>
    </dgm:pt>
    <dgm:pt modelId="{900301E8-2943-4222-82FF-D18BCE695AA9}">
      <dgm:prSet/>
      <dgm:spPr/>
      <dgm:t>
        <a:bodyPr/>
        <a:lstStyle/>
        <a:p>
          <a:r>
            <a:rPr lang="en-GB"/>
            <a:t>self injurious behaviour </a:t>
          </a:r>
          <a:endParaRPr lang="en-US"/>
        </a:p>
      </dgm:t>
    </dgm:pt>
    <dgm:pt modelId="{8EB2F1F9-6A39-4E79-A5B2-720995ED3C53}" type="parTrans" cxnId="{BBC0186B-3479-4A98-8ECC-CEA710043909}">
      <dgm:prSet/>
      <dgm:spPr/>
      <dgm:t>
        <a:bodyPr/>
        <a:lstStyle/>
        <a:p>
          <a:endParaRPr lang="en-US"/>
        </a:p>
      </dgm:t>
    </dgm:pt>
    <dgm:pt modelId="{C398A08F-29E2-47C4-8D00-24127512BA9C}" type="sibTrans" cxnId="{BBC0186B-3479-4A98-8ECC-CEA710043909}">
      <dgm:prSet/>
      <dgm:spPr/>
      <dgm:t>
        <a:bodyPr/>
        <a:lstStyle/>
        <a:p>
          <a:endParaRPr lang="en-US"/>
        </a:p>
      </dgm:t>
    </dgm:pt>
    <dgm:pt modelId="{478429C0-EA3F-4FBF-A22C-32ABBE91B02A}">
      <dgm:prSet/>
      <dgm:spPr/>
      <dgm:t>
        <a:bodyPr/>
        <a:lstStyle/>
        <a:p>
          <a:r>
            <a:rPr lang="en-GB"/>
            <a:t>increase or decrease in normal vocalisation</a:t>
          </a:r>
          <a:endParaRPr lang="en-US"/>
        </a:p>
      </dgm:t>
    </dgm:pt>
    <dgm:pt modelId="{C13E3C12-5D99-49D9-A85F-EB8890F9D831}" type="parTrans" cxnId="{343605F3-64F1-460A-AFE1-7CA651F42164}">
      <dgm:prSet/>
      <dgm:spPr/>
      <dgm:t>
        <a:bodyPr/>
        <a:lstStyle/>
        <a:p>
          <a:endParaRPr lang="en-US"/>
        </a:p>
      </dgm:t>
    </dgm:pt>
    <dgm:pt modelId="{C1FFDA74-04E4-4750-B4F9-3210B9F3A060}" type="sibTrans" cxnId="{343605F3-64F1-460A-AFE1-7CA651F42164}">
      <dgm:prSet/>
      <dgm:spPr/>
      <dgm:t>
        <a:bodyPr/>
        <a:lstStyle/>
        <a:p>
          <a:endParaRPr lang="en-US"/>
        </a:p>
      </dgm:t>
    </dgm:pt>
    <dgm:pt modelId="{A2DB7C9A-92A8-43FC-A625-4C25C9BD05B6}">
      <dgm:prSet/>
      <dgm:spPr/>
      <dgm:t>
        <a:bodyPr/>
        <a:lstStyle/>
        <a:p>
          <a:r>
            <a:rPr lang="en-GB"/>
            <a:t>disruptive behaviour</a:t>
          </a:r>
          <a:endParaRPr lang="en-US"/>
        </a:p>
      </dgm:t>
    </dgm:pt>
    <dgm:pt modelId="{7B11678B-A73C-48E6-932F-C0B3AC6203E8}" type="parTrans" cxnId="{D4C824B9-059A-4DCE-9D90-3A94B2DC5F71}">
      <dgm:prSet/>
      <dgm:spPr/>
      <dgm:t>
        <a:bodyPr/>
        <a:lstStyle/>
        <a:p>
          <a:endParaRPr lang="en-US"/>
        </a:p>
      </dgm:t>
    </dgm:pt>
    <dgm:pt modelId="{B36EE572-BF8E-4EE7-AF9D-896A141F5B27}" type="sibTrans" cxnId="{D4C824B9-059A-4DCE-9D90-3A94B2DC5F71}">
      <dgm:prSet/>
      <dgm:spPr/>
      <dgm:t>
        <a:bodyPr/>
        <a:lstStyle/>
        <a:p>
          <a:endParaRPr lang="en-US"/>
        </a:p>
      </dgm:t>
    </dgm:pt>
    <dgm:pt modelId="{7B2558F2-DBE3-46B7-A6CB-74096B287267}" type="pres">
      <dgm:prSet presAssocID="{4881D55B-38FB-4423-AA12-F67BDEBBBF4A}" presName="diagram" presStyleCnt="0">
        <dgm:presLayoutVars>
          <dgm:dir/>
          <dgm:resizeHandles val="exact"/>
        </dgm:presLayoutVars>
      </dgm:prSet>
      <dgm:spPr/>
      <dgm:t>
        <a:bodyPr/>
        <a:lstStyle/>
        <a:p>
          <a:endParaRPr lang="en-GB"/>
        </a:p>
      </dgm:t>
    </dgm:pt>
    <dgm:pt modelId="{3054B93F-C95C-436A-B1C9-E25071C29FC9}" type="pres">
      <dgm:prSet presAssocID="{9E8C2ECB-EF83-4DB4-8278-A37CC27B98F2}" presName="node" presStyleLbl="node1" presStyleIdx="0" presStyleCnt="9">
        <dgm:presLayoutVars>
          <dgm:bulletEnabled val="1"/>
        </dgm:presLayoutVars>
      </dgm:prSet>
      <dgm:spPr/>
      <dgm:t>
        <a:bodyPr/>
        <a:lstStyle/>
        <a:p>
          <a:endParaRPr lang="en-GB"/>
        </a:p>
      </dgm:t>
    </dgm:pt>
    <dgm:pt modelId="{C8264480-BC39-4FA3-A855-42CC1F135A87}" type="pres">
      <dgm:prSet presAssocID="{9AB89A23-FDA9-406E-A789-B5221F359BC9}" presName="sibTrans" presStyleCnt="0"/>
      <dgm:spPr/>
    </dgm:pt>
    <dgm:pt modelId="{5971466A-E8E6-4684-9D00-614A2BE85177}" type="pres">
      <dgm:prSet presAssocID="{FAB5DEC9-DA49-4AF6-A9B5-70522D44AE66}" presName="node" presStyleLbl="node1" presStyleIdx="1" presStyleCnt="9">
        <dgm:presLayoutVars>
          <dgm:bulletEnabled val="1"/>
        </dgm:presLayoutVars>
      </dgm:prSet>
      <dgm:spPr/>
      <dgm:t>
        <a:bodyPr/>
        <a:lstStyle/>
        <a:p>
          <a:endParaRPr lang="en-GB"/>
        </a:p>
      </dgm:t>
    </dgm:pt>
    <dgm:pt modelId="{ACDF10FD-208C-4437-985E-3B0495B6F966}" type="pres">
      <dgm:prSet presAssocID="{0C0940C5-D7C1-43F9-8395-293EA49FA01B}" presName="sibTrans" presStyleCnt="0"/>
      <dgm:spPr/>
    </dgm:pt>
    <dgm:pt modelId="{9861485B-CAAC-42D7-9F82-44DD435419CC}" type="pres">
      <dgm:prSet presAssocID="{B0690769-0299-45FF-8CFB-ECDA779B602F}" presName="node" presStyleLbl="node1" presStyleIdx="2" presStyleCnt="9">
        <dgm:presLayoutVars>
          <dgm:bulletEnabled val="1"/>
        </dgm:presLayoutVars>
      </dgm:prSet>
      <dgm:spPr/>
      <dgm:t>
        <a:bodyPr/>
        <a:lstStyle/>
        <a:p>
          <a:endParaRPr lang="en-GB"/>
        </a:p>
      </dgm:t>
    </dgm:pt>
    <dgm:pt modelId="{098CF855-BB07-4D04-8B23-F552AA92F8F4}" type="pres">
      <dgm:prSet presAssocID="{4587830F-7AB5-4355-881B-93528ACA9592}" presName="sibTrans" presStyleCnt="0"/>
      <dgm:spPr/>
    </dgm:pt>
    <dgm:pt modelId="{5B0CD72D-EAFE-46FE-BCD6-B7070DEF279A}" type="pres">
      <dgm:prSet presAssocID="{096E2BB5-18F7-412B-968E-EF215F7357A2}" presName="node" presStyleLbl="node1" presStyleIdx="3" presStyleCnt="9">
        <dgm:presLayoutVars>
          <dgm:bulletEnabled val="1"/>
        </dgm:presLayoutVars>
      </dgm:prSet>
      <dgm:spPr/>
      <dgm:t>
        <a:bodyPr/>
        <a:lstStyle/>
        <a:p>
          <a:endParaRPr lang="en-GB"/>
        </a:p>
      </dgm:t>
    </dgm:pt>
    <dgm:pt modelId="{EF74B1BC-5BDB-4096-858B-9F2688853062}" type="pres">
      <dgm:prSet presAssocID="{B0BF9317-92A8-4A93-84EB-8642D5B7C2D3}" presName="sibTrans" presStyleCnt="0"/>
      <dgm:spPr/>
    </dgm:pt>
    <dgm:pt modelId="{0E2895FC-F076-4574-8E8E-D89E9DD9D497}" type="pres">
      <dgm:prSet presAssocID="{933D9F76-EF14-4E4B-A106-358A9DED1BD5}" presName="node" presStyleLbl="node1" presStyleIdx="4" presStyleCnt="9">
        <dgm:presLayoutVars>
          <dgm:bulletEnabled val="1"/>
        </dgm:presLayoutVars>
      </dgm:prSet>
      <dgm:spPr/>
      <dgm:t>
        <a:bodyPr/>
        <a:lstStyle/>
        <a:p>
          <a:endParaRPr lang="en-GB"/>
        </a:p>
      </dgm:t>
    </dgm:pt>
    <dgm:pt modelId="{3B5C829A-A95E-4AD2-B20B-A47A8479F2FA}" type="pres">
      <dgm:prSet presAssocID="{6A605593-B58F-45D1-AFC9-D535A8DA2F95}" presName="sibTrans" presStyleCnt="0"/>
      <dgm:spPr/>
    </dgm:pt>
    <dgm:pt modelId="{0A12564D-A70D-41FC-A928-F8D3EB3F1F69}" type="pres">
      <dgm:prSet presAssocID="{9127A8DD-D20C-4393-A147-BB0A21BE088D}" presName="node" presStyleLbl="node1" presStyleIdx="5" presStyleCnt="9">
        <dgm:presLayoutVars>
          <dgm:bulletEnabled val="1"/>
        </dgm:presLayoutVars>
      </dgm:prSet>
      <dgm:spPr/>
      <dgm:t>
        <a:bodyPr/>
        <a:lstStyle/>
        <a:p>
          <a:endParaRPr lang="en-GB"/>
        </a:p>
      </dgm:t>
    </dgm:pt>
    <dgm:pt modelId="{C0A69051-BA73-4B5E-B031-FF6D5E0719B3}" type="pres">
      <dgm:prSet presAssocID="{77C0FA5E-8F21-433B-8DE7-242CF44AFF01}" presName="sibTrans" presStyleCnt="0"/>
      <dgm:spPr/>
    </dgm:pt>
    <dgm:pt modelId="{4DF3C09E-4323-4989-B4D2-8F72D90CC7DA}" type="pres">
      <dgm:prSet presAssocID="{900301E8-2943-4222-82FF-D18BCE695AA9}" presName="node" presStyleLbl="node1" presStyleIdx="6" presStyleCnt="9">
        <dgm:presLayoutVars>
          <dgm:bulletEnabled val="1"/>
        </dgm:presLayoutVars>
      </dgm:prSet>
      <dgm:spPr/>
      <dgm:t>
        <a:bodyPr/>
        <a:lstStyle/>
        <a:p>
          <a:endParaRPr lang="en-GB"/>
        </a:p>
      </dgm:t>
    </dgm:pt>
    <dgm:pt modelId="{183EC538-B865-4DD7-83BF-278997F8A5C1}" type="pres">
      <dgm:prSet presAssocID="{C398A08F-29E2-47C4-8D00-24127512BA9C}" presName="sibTrans" presStyleCnt="0"/>
      <dgm:spPr/>
    </dgm:pt>
    <dgm:pt modelId="{0F09B92A-A115-44C7-92CE-9CF8401094EF}" type="pres">
      <dgm:prSet presAssocID="{478429C0-EA3F-4FBF-A22C-32ABBE91B02A}" presName="node" presStyleLbl="node1" presStyleIdx="7" presStyleCnt="9">
        <dgm:presLayoutVars>
          <dgm:bulletEnabled val="1"/>
        </dgm:presLayoutVars>
      </dgm:prSet>
      <dgm:spPr/>
      <dgm:t>
        <a:bodyPr/>
        <a:lstStyle/>
        <a:p>
          <a:endParaRPr lang="en-GB"/>
        </a:p>
      </dgm:t>
    </dgm:pt>
    <dgm:pt modelId="{20B842D9-01EC-4920-BCA7-552F56711304}" type="pres">
      <dgm:prSet presAssocID="{C1FFDA74-04E4-4750-B4F9-3210B9F3A060}" presName="sibTrans" presStyleCnt="0"/>
      <dgm:spPr/>
    </dgm:pt>
    <dgm:pt modelId="{BA4FD996-F529-4381-9B28-EF34C9DE8B7C}" type="pres">
      <dgm:prSet presAssocID="{A2DB7C9A-92A8-43FC-A625-4C25C9BD05B6}" presName="node" presStyleLbl="node1" presStyleIdx="8" presStyleCnt="9">
        <dgm:presLayoutVars>
          <dgm:bulletEnabled val="1"/>
        </dgm:presLayoutVars>
      </dgm:prSet>
      <dgm:spPr/>
      <dgm:t>
        <a:bodyPr/>
        <a:lstStyle/>
        <a:p>
          <a:endParaRPr lang="en-GB"/>
        </a:p>
      </dgm:t>
    </dgm:pt>
  </dgm:ptLst>
  <dgm:cxnLst>
    <dgm:cxn modelId="{31CE6923-9BC9-45C2-8A17-3AB1DC97B110}" type="presOf" srcId="{FAB5DEC9-DA49-4AF6-A9B5-70522D44AE66}" destId="{5971466A-E8E6-4684-9D00-614A2BE85177}" srcOrd="0" destOrd="0" presId="urn:microsoft.com/office/officeart/2005/8/layout/default#3"/>
    <dgm:cxn modelId="{0EC715A8-ED10-4322-82F0-82C16772EAE7}" srcId="{4881D55B-38FB-4423-AA12-F67BDEBBBF4A}" destId="{9E8C2ECB-EF83-4DB4-8278-A37CC27B98F2}" srcOrd="0" destOrd="0" parTransId="{729C6AA6-CBF9-498F-881A-9CD25906D976}" sibTransId="{9AB89A23-FDA9-406E-A789-B5221F359BC9}"/>
    <dgm:cxn modelId="{C4D8F33C-C831-4E45-8A17-A66E14CAFB73}" srcId="{4881D55B-38FB-4423-AA12-F67BDEBBBF4A}" destId="{933D9F76-EF14-4E4B-A106-358A9DED1BD5}" srcOrd="4" destOrd="0" parTransId="{8F46442A-7C79-458C-98F9-76C2942659F9}" sibTransId="{6A605593-B58F-45D1-AFC9-D535A8DA2F95}"/>
    <dgm:cxn modelId="{FCD40FA4-90FC-4315-AEB5-24CABFB3FE75}" type="presOf" srcId="{4881D55B-38FB-4423-AA12-F67BDEBBBF4A}" destId="{7B2558F2-DBE3-46B7-A6CB-74096B287267}" srcOrd="0" destOrd="0" presId="urn:microsoft.com/office/officeart/2005/8/layout/default#3"/>
    <dgm:cxn modelId="{D640C846-6CC5-4463-ACF1-39D64D98B5BD}" srcId="{4881D55B-38FB-4423-AA12-F67BDEBBBF4A}" destId="{9127A8DD-D20C-4393-A147-BB0A21BE088D}" srcOrd="5" destOrd="0" parTransId="{DC242E89-5A6A-4B6F-9E32-43ED24E717D4}" sibTransId="{77C0FA5E-8F21-433B-8DE7-242CF44AFF01}"/>
    <dgm:cxn modelId="{343605F3-64F1-460A-AFE1-7CA651F42164}" srcId="{4881D55B-38FB-4423-AA12-F67BDEBBBF4A}" destId="{478429C0-EA3F-4FBF-A22C-32ABBE91B02A}" srcOrd="7" destOrd="0" parTransId="{C13E3C12-5D99-49D9-A85F-EB8890F9D831}" sibTransId="{C1FFDA74-04E4-4750-B4F9-3210B9F3A060}"/>
    <dgm:cxn modelId="{CBA3ED18-6D98-42F5-A716-7550F2492A7A}" srcId="{4881D55B-38FB-4423-AA12-F67BDEBBBF4A}" destId="{FAB5DEC9-DA49-4AF6-A9B5-70522D44AE66}" srcOrd="1" destOrd="0" parTransId="{9ED9BD44-E898-4ACD-B316-B3FE82505EE9}" sibTransId="{0C0940C5-D7C1-43F9-8395-293EA49FA01B}"/>
    <dgm:cxn modelId="{FD84AB21-EB5B-404A-9840-3E137E78BD68}" type="presOf" srcId="{478429C0-EA3F-4FBF-A22C-32ABBE91B02A}" destId="{0F09B92A-A115-44C7-92CE-9CF8401094EF}" srcOrd="0" destOrd="0" presId="urn:microsoft.com/office/officeart/2005/8/layout/default#3"/>
    <dgm:cxn modelId="{1F95C263-FAF9-411B-A9AD-6E8780C320E3}" srcId="{4881D55B-38FB-4423-AA12-F67BDEBBBF4A}" destId="{096E2BB5-18F7-412B-968E-EF215F7357A2}" srcOrd="3" destOrd="0" parTransId="{B17AB4FD-2833-415B-A2E4-34249A542ED8}" sibTransId="{B0BF9317-92A8-4A93-84EB-8642D5B7C2D3}"/>
    <dgm:cxn modelId="{E86DB056-546F-4CBC-9E77-775007A3E6B7}" type="presOf" srcId="{9127A8DD-D20C-4393-A147-BB0A21BE088D}" destId="{0A12564D-A70D-41FC-A928-F8D3EB3F1F69}" srcOrd="0" destOrd="0" presId="urn:microsoft.com/office/officeart/2005/8/layout/default#3"/>
    <dgm:cxn modelId="{85898551-E694-4C6A-BAA7-CA7452B7C441}" type="presOf" srcId="{9E8C2ECB-EF83-4DB4-8278-A37CC27B98F2}" destId="{3054B93F-C95C-436A-B1C9-E25071C29FC9}" srcOrd="0" destOrd="0" presId="urn:microsoft.com/office/officeart/2005/8/layout/default#3"/>
    <dgm:cxn modelId="{3E14B165-DA75-43FE-85D4-A9616F02AEDF}" srcId="{4881D55B-38FB-4423-AA12-F67BDEBBBF4A}" destId="{B0690769-0299-45FF-8CFB-ECDA779B602F}" srcOrd="2" destOrd="0" parTransId="{2661639F-1B8D-4432-82BB-071AAF84BDCF}" sibTransId="{4587830F-7AB5-4355-881B-93528ACA9592}"/>
    <dgm:cxn modelId="{51349522-BED7-4C19-82C1-9D9550DFCB57}" type="presOf" srcId="{900301E8-2943-4222-82FF-D18BCE695AA9}" destId="{4DF3C09E-4323-4989-B4D2-8F72D90CC7DA}" srcOrd="0" destOrd="0" presId="urn:microsoft.com/office/officeart/2005/8/layout/default#3"/>
    <dgm:cxn modelId="{6B80FC0D-2526-4C1C-B431-F0773477B0C0}" type="presOf" srcId="{933D9F76-EF14-4E4B-A106-358A9DED1BD5}" destId="{0E2895FC-F076-4574-8E8E-D89E9DD9D497}" srcOrd="0" destOrd="0" presId="urn:microsoft.com/office/officeart/2005/8/layout/default#3"/>
    <dgm:cxn modelId="{BBC0186B-3479-4A98-8ECC-CEA710043909}" srcId="{4881D55B-38FB-4423-AA12-F67BDEBBBF4A}" destId="{900301E8-2943-4222-82FF-D18BCE695AA9}" srcOrd="6" destOrd="0" parTransId="{8EB2F1F9-6A39-4E79-A5B2-720995ED3C53}" sibTransId="{C398A08F-29E2-47C4-8D00-24127512BA9C}"/>
    <dgm:cxn modelId="{927BFF43-AA73-4CA8-BA41-A9F61B00D206}" type="presOf" srcId="{A2DB7C9A-92A8-43FC-A625-4C25C9BD05B6}" destId="{BA4FD996-F529-4381-9B28-EF34C9DE8B7C}" srcOrd="0" destOrd="0" presId="urn:microsoft.com/office/officeart/2005/8/layout/default#3"/>
    <dgm:cxn modelId="{D4C824B9-059A-4DCE-9D90-3A94B2DC5F71}" srcId="{4881D55B-38FB-4423-AA12-F67BDEBBBF4A}" destId="{A2DB7C9A-92A8-43FC-A625-4C25C9BD05B6}" srcOrd="8" destOrd="0" parTransId="{7B11678B-A73C-48E6-932F-C0B3AC6203E8}" sibTransId="{B36EE572-BF8E-4EE7-AF9D-896A141F5B27}"/>
    <dgm:cxn modelId="{BE64BEE3-6028-4CAC-B8C0-3A96D8BE3DB8}" type="presOf" srcId="{096E2BB5-18F7-412B-968E-EF215F7357A2}" destId="{5B0CD72D-EAFE-46FE-BCD6-B7070DEF279A}" srcOrd="0" destOrd="0" presId="urn:microsoft.com/office/officeart/2005/8/layout/default#3"/>
    <dgm:cxn modelId="{8C51B594-B4C7-42F7-8BD4-B3914E74FB7D}" type="presOf" srcId="{B0690769-0299-45FF-8CFB-ECDA779B602F}" destId="{9861485B-CAAC-42D7-9F82-44DD435419CC}" srcOrd="0" destOrd="0" presId="urn:microsoft.com/office/officeart/2005/8/layout/default#3"/>
    <dgm:cxn modelId="{B70EA577-73FE-4B97-A07A-A2B4913AA94C}" type="presParOf" srcId="{7B2558F2-DBE3-46B7-A6CB-74096B287267}" destId="{3054B93F-C95C-436A-B1C9-E25071C29FC9}" srcOrd="0" destOrd="0" presId="urn:microsoft.com/office/officeart/2005/8/layout/default#3"/>
    <dgm:cxn modelId="{F12CE848-E77C-4D50-9BE8-5EECBB0E425F}" type="presParOf" srcId="{7B2558F2-DBE3-46B7-A6CB-74096B287267}" destId="{C8264480-BC39-4FA3-A855-42CC1F135A87}" srcOrd="1" destOrd="0" presId="urn:microsoft.com/office/officeart/2005/8/layout/default#3"/>
    <dgm:cxn modelId="{F4F53678-3DFE-431B-BE45-922D32D7673F}" type="presParOf" srcId="{7B2558F2-DBE3-46B7-A6CB-74096B287267}" destId="{5971466A-E8E6-4684-9D00-614A2BE85177}" srcOrd="2" destOrd="0" presId="urn:microsoft.com/office/officeart/2005/8/layout/default#3"/>
    <dgm:cxn modelId="{A1526A66-C979-4596-A37B-2F386293680E}" type="presParOf" srcId="{7B2558F2-DBE3-46B7-A6CB-74096B287267}" destId="{ACDF10FD-208C-4437-985E-3B0495B6F966}" srcOrd="3" destOrd="0" presId="urn:microsoft.com/office/officeart/2005/8/layout/default#3"/>
    <dgm:cxn modelId="{1AC6F837-F515-4C3C-9685-3BC1B0A1F566}" type="presParOf" srcId="{7B2558F2-DBE3-46B7-A6CB-74096B287267}" destId="{9861485B-CAAC-42D7-9F82-44DD435419CC}" srcOrd="4" destOrd="0" presId="urn:microsoft.com/office/officeart/2005/8/layout/default#3"/>
    <dgm:cxn modelId="{567ABA95-90C1-4CB5-8B73-0B16520BE6B4}" type="presParOf" srcId="{7B2558F2-DBE3-46B7-A6CB-74096B287267}" destId="{098CF855-BB07-4D04-8B23-F552AA92F8F4}" srcOrd="5" destOrd="0" presId="urn:microsoft.com/office/officeart/2005/8/layout/default#3"/>
    <dgm:cxn modelId="{AA7C7592-58FA-4C53-9E3C-29DE9A8B9139}" type="presParOf" srcId="{7B2558F2-DBE3-46B7-A6CB-74096B287267}" destId="{5B0CD72D-EAFE-46FE-BCD6-B7070DEF279A}" srcOrd="6" destOrd="0" presId="urn:microsoft.com/office/officeart/2005/8/layout/default#3"/>
    <dgm:cxn modelId="{BFD6385B-6F04-4E1D-982E-65B29BCE2F83}" type="presParOf" srcId="{7B2558F2-DBE3-46B7-A6CB-74096B287267}" destId="{EF74B1BC-5BDB-4096-858B-9F2688853062}" srcOrd="7" destOrd="0" presId="urn:microsoft.com/office/officeart/2005/8/layout/default#3"/>
    <dgm:cxn modelId="{E9C768BF-0B21-4943-B140-17A755FEFE1C}" type="presParOf" srcId="{7B2558F2-DBE3-46B7-A6CB-74096B287267}" destId="{0E2895FC-F076-4574-8E8E-D89E9DD9D497}" srcOrd="8" destOrd="0" presId="urn:microsoft.com/office/officeart/2005/8/layout/default#3"/>
    <dgm:cxn modelId="{DC48DDBA-A11A-4080-B76D-05D0266B9B47}" type="presParOf" srcId="{7B2558F2-DBE3-46B7-A6CB-74096B287267}" destId="{3B5C829A-A95E-4AD2-B20B-A47A8479F2FA}" srcOrd="9" destOrd="0" presId="urn:microsoft.com/office/officeart/2005/8/layout/default#3"/>
    <dgm:cxn modelId="{AD69EB35-8470-43BD-BEE0-8E6CCB7F821D}" type="presParOf" srcId="{7B2558F2-DBE3-46B7-A6CB-74096B287267}" destId="{0A12564D-A70D-41FC-A928-F8D3EB3F1F69}" srcOrd="10" destOrd="0" presId="urn:microsoft.com/office/officeart/2005/8/layout/default#3"/>
    <dgm:cxn modelId="{390611D6-7E09-452E-9463-7D3A365CBF99}" type="presParOf" srcId="{7B2558F2-DBE3-46B7-A6CB-74096B287267}" destId="{C0A69051-BA73-4B5E-B031-FF6D5E0719B3}" srcOrd="11" destOrd="0" presId="urn:microsoft.com/office/officeart/2005/8/layout/default#3"/>
    <dgm:cxn modelId="{E89EBF8D-7DCA-4655-9EDF-5ADC6FF008F4}" type="presParOf" srcId="{7B2558F2-DBE3-46B7-A6CB-74096B287267}" destId="{4DF3C09E-4323-4989-B4D2-8F72D90CC7DA}" srcOrd="12" destOrd="0" presId="urn:microsoft.com/office/officeart/2005/8/layout/default#3"/>
    <dgm:cxn modelId="{6DF226AC-9F14-4B59-AE36-6F74E7D105BF}" type="presParOf" srcId="{7B2558F2-DBE3-46B7-A6CB-74096B287267}" destId="{183EC538-B865-4DD7-83BF-278997F8A5C1}" srcOrd="13" destOrd="0" presId="urn:microsoft.com/office/officeart/2005/8/layout/default#3"/>
    <dgm:cxn modelId="{688EEC9E-4CF8-455D-83F0-E0736B45EADC}" type="presParOf" srcId="{7B2558F2-DBE3-46B7-A6CB-74096B287267}" destId="{0F09B92A-A115-44C7-92CE-9CF8401094EF}" srcOrd="14" destOrd="0" presId="urn:microsoft.com/office/officeart/2005/8/layout/default#3"/>
    <dgm:cxn modelId="{3440358B-2076-4FFC-BECA-2D3BB7731C9D}" type="presParOf" srcId="{7B2558F2-DBE3-46B7-A6CB-74096B287267}" destId="{20B842D9-01EC-4920-BCA7-552F56711304}" srcOrd="15" destOrd="0" presId="urn:microsoft.com/office/officeart/2005/8/layout/default#3"/>
    <dgm:cxn modelId="{786F51C2-1AF0-46DD-A52B-C81828DC1311}" type="presParOf" srcId="{7B2558F2-DBE3-46B7-A6CB-74096B287267}" destId="{BA4FD996-F529-4381-9B28-EF34C9DE8B7C}" srcOrd="16" destOrd="0" presId="urn:microsoft.com/office/officeart/2005/8/layout/defaul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A8B1774-7C48-455C-B659-B23E05137EDB}">
      <dsp:nvSpPr>
        <dsp:cNvPr id="0" name=""/>
        <dsp:cNvSpPr/>
      </dsp:nvSpPr>
      <dsp:spPr>
        <a:xfrm>
          <a:off x="0" y="50610"/>
          <a:ext cx="6492875" cy="246752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GB" sz="2400" kern="1200" dirty="0"/>
            <a:t>It might be tempting to conclude from the prevalence research that learning disability and/or autism itself is somehow the reason for increased mental health problems in this group of children and young people. </a:t>
          </a:r>
          <a:endParaRPr lang="en-US" sz="2400" kern="1200" dirty="0"/>
        </a:p>
      </dsp:txBody>
      <dsp:txXfrm>
        <a:off x="0" y="50610"/>
        <a:ext cx="6492875" cy="2467529"/>
      </dsp:txXfrm>
    </dsp:sp>
    <dsp:sp modelId="{FD34B26E-C956-4493-87DB-A0DE457B7C8F}">
      <dsp:nvSpPr>
        <dsp:cNvPr id="0" name=""/>
        <dsp:cNvSpPr/>
      </dsp:nvSpPr>
      <dsp:spPr>
        <a:xfrm>
          <a:off x="0" y="2587259"/>
          <a:ext cx="6492875" cy="2467529"/>
        </a:xfrm>
        <a:prstGeom prst="roundRect">
          <a:avLst/>
        </a:prstGeom>
        <a:solidFill>
          <a:schemeClr val="accent2">
            <a:hueOff val="113440"/>
            <a:satOff val="13039"/>
            <a:lumOff val="-103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GB" sz="2400" kern="1200" dirty="0"/>
            <a:t>There are undoubtedly some contributing genetic risk factors that are associated with learning disability, such as the heightened risk of psychotic disorders in young people who have Prader Willi syndrome (e.g., </a:t>
          </a:r>
          <a:r>
            <a:rPr lang="en-GB" sz="2400" kern="1200" dirty="0" err="1"/>
            <a:t>Skokauskas</a:t>
          </a:r>
          <a:r>
            <a:rPr lang="en-GB" sz="2400" kern="1200" dirty="0"/>
            <a:t> et al., 2012).</a:t>
          </a:r>
          <a:endParaRPr lang="en-US" sz="2400" kern="1200" dirty="0"/>
        </a:p>
      </dsp:txBody>
      <dsp:txXfrm>
        <a:off x="0" y="2587259"/>
        <a:ext cx="6492875" cy="246752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58DAD70-11B4-4F06-942C-2EF4FE1675D6}">
      <dsp:nvSpPr>
        <dsp:cNvPr id="0" name=""/>
        <dsp:cNvSpPr/>
      </dsp:nvSpPr>
      <dsp:spPr>
        <a:xfrm>
          <a:off x="764" y="1767842"/>
          <a:ext cx="2981957" cy="178917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kern="1200"/>
            <a:t>childhood abuse, trauma, or neglect</a:t>
          </a:r>
          <a:endParaRPr lang="en-US" sz="3200" kern="1200"/>
        </a:p>
      </dsp:txBody>
      <dsp:txXfrm>
        <a:off x="764" y="1767842"/>
        <a:ext cx="2981957" cy="1789174"/>
      </dsp:txXfrm>
    </dsp:sp>
    <dsp:sp modelId="{956BF1F9-D1DE-4521-BEF7-3E2C0EE6CCDE}">
      <dsp:nvSpPr>
        <dsp:cNvPr id="0" name=""/>
        <dsp:cNvSpPr/>
      </dsp:nvSpPr>
      <dsp:spPr>
        <a:xfrm>
          <a:off x="3280917" y="1767842"/>
          <a:ext cx="2981957" cy="1789174"/>
        </a:xfrm>
        <a:prstGeom prst="rect">
          <a:avLst/>
        </a:prstGeom>
        <a:solidFill>
          <a:schemeClr val="accent5">
            <a:hueOff val="1502675"/>
            <a:satOff val="-6595"/>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kern="1200"/>
            <a:t>social isolation or loneliness</a:t>
          </a:r>
          <a:endParaRPr lang="en-US" sz="3200" kern="1200"/>
        </a:p>
      </dsp:txBody>
      <dsp:txXfrm>
        <a:off x="3280917" y="1767842"/>
        <a:ext cx="2981957" cy="1789174"/>
      </dsp:txXfrm>
    </dsp:sp>
    <dsp:sp modelId="{E3FC344D-B873-4C5C-B18B-13DE0A0EBC34}">
      <dsp:nvSpPr>
        <dsp:cNvPr id="0" name=""/>
        <dsp:cNvSpPr/>
      </dsp:nvSpPr>
      <dsp:spPr>
        <a:xfrm>
          <a:off x="764" y="3855212"/>
          <a:ext cx="2981957" cy="1789174"/>
        </a:xfrm>
        <a:prstGeom prst="rect">
          <a:avLst/>
        </a:prstGeom>
        <a:solidFill>
          <a:schemeClr val="accent5">
            <a:hueOff val="3005349"/>
            <a:satOff val="-13190"/>
            <a:lumOff val="39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kern="1200" dirty="0"/>
            <a:t>experiencing discrimination and stigma</a:t>
          </a:r>
          <a:endParaRPr lang="en-US" sz="3200" kern="1200" dirty="0"/>
        </a:p>
      </dsp:txBody>
      <dsp:txXfrm>
        <a:off x="764" y="3855212"/>
        <a:ext cx="2981957" cy="1789174"/>
      </dsp:txXfrm>
    </dsp:sp>
    <dsp:sp modelId="{DA193927-6F06-49AB-AD1C-C20C5B2A8CD2}">
      <dsp:nvSpPr>
        <dsp:cNvPr id="0" name=""/>
        <dsp:cNvSpPr/>
      </dsp:nvSpPr>
      <dsp:spPr>
        <a:xfrm>
          <a:off x="3280917" y="3855212"/>
          <a:ext cx="2981957" cy="1789174"/>
        </a:xfrm>
        <a:prstGeom prst="rect">
          <a:avLst/>
        </a:prstGeom>
        <a:solidFill>
          <a:schemeClr val="accent5">
            <a:hueOff val="4508024"/>
            <a:satOff val="-19785"/>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kern="1200" dirty="0"/>
            <a:t>the death or loss of someone close to you</a:t>
          </a:r>
          <a:endParaRPr lang="en-US" sz="3200" kern="1200" dirty="0"/>
        </a:p>
      </dsp:txBody>
      <dsp:txXfrm>
        <a:off x="3280917" y="3855212"/>
        <a:ext cx="2981957" cy="1789174"/>
      </dsp:txXfrm>
    </dsp:sp>
    <dsp:sp modelId="{B3362768-23F3-42AB-8C87-8966CFE04ABF}">
      <dsp:nvSpPr>
        <dsp:cNvPr id="0" name=""/>
        <dsp:cNvSpPr/>
      </dsp:nvSpPr>
      <dsp:spPr>
        <a:xfrm>
          <a:off x="1640841" y="5942583"/>
          <a:ext cx="2981957" cy="1789174"/>
        </a:xfrm>
        <a:prstGeom prst="rect">
          <a:avLst/>
        </a:prstGeom>
        <a:solidFill>
          <a:schemeClr val="accent5">
            <a:hueOff val="6010699"/>
            <a:satOff val="-26380"/>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kern="1200"/>
            <a:t>severe or long-term stress</a:t>
          </a:r>
          <a:endParaRPr lang="en-US" sz="3200" kern="1200"/>
        </a:p>
      </dsp:txBody>
      <dsp:txXfrm>
        <a:off x="1640841" y="5942583"/>
        <a:ext cx="2981957" cy="178917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20556AC-DEC4-44A5-8C1F-35D65F58CD91}">
      <dsp:nvSpPr>
        <dsp:cNvPr id="0" name=""/>
        <dsp:cNvSpPr/>
      </dsp:nvSpPr>
      <dsp:spPr>
        <a:xfrm>
          <a:off x="764" y="552485"/>
          <a:ext cx="2981957" cy="178917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GB" sz="2600" kern="1200"/>
            <a:t>social disadvantage, poverty or debt</a:t>
          </a:r>
          <a:endParaRPr lang="en-US" sz="2600" kern="1200"/>
        </a:p>
      </dsp:txBody>
      <dsp:txXfrm>
        <a:off x="764" y="552485"/>
        <a:ext cx="2981957" cy="1789174"/>
      </dsp:txXfrm>
    </dsp:sp>
    <dsp:sp modelId="{4587C4FE-22A9-4277-9189-36170A6D17BF}">
      <dsp:nvSpPr>
        <dsp:cNvPr id="0" name=""/>
        <dsp:cNvSpPr/>
      </dsp:nvSpPr>
      <dsp:spPr>
        <a:xfrm>
          <a:off x="3280917" y="552485"/>
          <a:ext cx="2981957" cy="1789174"/>
        </a:xfrm>
        <a:prstGeom prst="rect">
          <a:avLst/>
        </a:prstGeom>
        <a:solidFill>
          <a:schemeClr val="accent5">
            <a:hueOff val="1502675"/>
            <a:satOff val="-6595"/>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GB" sz="2600" kern="1200"/>
            <a:t>poor housing</a:t>
          </a:r>
          <a:endParaRPr lang="en-US" sz="2600" kern="1200"/>
        </a:p>
      </dsp:txBody>
      <dsp:txXfrm>
        <a:off x="3280917" y="552485"/>
        <a:ext cx="2981957" cy="1789174"/>
      </dsp:txXfrm>
    </dsp:sp>
    <dsp:sp modelId="{25EC6691-54B3-40CB-8930-544B56106A6B}">
      <dsp:nvSpPr>
        <dsp:cNvPr id="0" name=""/>
        <dsp:cNvSpPr/>
      </dsp:nvSpPr>
      <dsp:spPr>
        <a:xfrm>
          <a:off x="764" y="2639855"/>
          <a:ext cx="2981957" cy="1789174"/>
        </a:xfrm>
        <a:prstGeom prst="rect">
          <a:avLst/>
        </a:prstGeom>
        <a:solidFill>
          <a:schemeClr val="accent5">
            <a:hueOff val="3005349"/>
            <a:satOff val="-13190"/>
            <a:lumOff val="39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GB" sz="2600" kern="1200"/>
            <a:t>a long-term physical health condition</a:t>
          </a:r>
          <a:endParaRPr lang="en-US" sz="2600" kern="1200"/>
        </a:p>
      </dsp:txBody>
      <dsp:txXfrm>
        <a:off x="764" y="2639855"/>
        <a:ext cx="2981957" cy="1789174"/>
      </dsp:txXfrm>
    </dsp:sp>
    <dsp:sp modelId="{CEC4C8F1-5E0C-41C7-8F7B-05621B049BE9}">
      <dsp:nvSpPr>
        <dsp:cNvPr id="0" name=""/>
        <dsp:cNvSpPr/>
      </dsp:nvSpPr>
      <dsp:spPr>
        <a:xfrm>
          <a:off x="3280917" y="2639855"/>
          <a:ext cx="2981957" cy="1789174"/>
        </a:xfrm>
        <a:prstGeom prst="rect">
          <a:avLst/>
        </a:prstGeom>
        <a:solidFill>
          <a:schemeClr val="accent5">
            <a:hueOff val="4508024"/>
            <a:satOff val="-19785"/>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GB" sz="2600" kern="1200"/>
            <a:t>domestic violence</a:t>
          </a:r>
          <a:endParaRPr lang="en-US" sz="2600" kern="1200"/>
        </a:p>
      </dsp:txBody>
      <dsp:txXfrm>
        <a:off x="3280917" y="2639855"/>
        <a:ext cx="2981957" cy="1789174"/>
      </dsp:txXfrm>
    </dsp:sp>
    <dsp:sp modelId="{A0245093-CA22-49C3-8F52-3E2BA402CC43}">
      <dsp:nvSpPr>
        <dsp:cNvPr id="0" name=""/>
        <dsp:cNvSpPr/>
      </dsp:nvSpPr>
      <dsp:spPr>
        <a:xfrm>
          <a:off x="1285541" y="4727225"/>
          <a:ext cx="3692557" cy="2391088"/>
        </a:xfrm>
        <a:prstGeom prst="rect">
          <a:avLst/>
        </a:prstGeom>
        <a:solidFill>
          <a:schemeClr val="accent5">
            <a:hueOff val="6010699"/>
            <a:satOff val="-26380"/>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GB" sz="2600" kern="1200" dirty="0"/>
            <a:t>physical causes – for example, a head injury or a condition such as epilepsy can have an impact on behaviour and mood (Mind, 2013)</a:t>
          </a:r>
          <a:endParaRPr lang="en-US" sz="2600" kern="1200" dirty="0"/>
        </a:p>
      </dsp:txBody>
      <dsp:txXfrm>
        <a:off x="1285541" y="4727225"/>
        <a:ext cx="3692557" cy="239108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054B93F-C95C-436A-B1C9-E25071C29FC9}">
      <dsp:nvSpPr>
        <dsp:cNvPr id="0" name=""/>
        <dsp:cNvSpPr/>
      </dsp:nvSpPr>
      <dsp:spPr>
        <a:xfrm>
          <a:off x="582645" y="1178"/>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changes in appetite </a:t>
          </a:r>
          <a:endParaRPr lang="en-US" sz="2000" kern="1200"/>
        </a:p>
      </dsp:txBody>
      <dsp:txXfrm>
        <a:off x="582645" y="1178"/>
        <a:ext cx="2174490" cy="1304694"/>
      </dsp:txXfrm>
    </dsp:sp>
    <dsp:sp modelId="{5971466A-E8E6-4684-9D00-614A2BE85177}">
      <dsp:nvSpPr>
        <dsp:cNvPr id="0" name=""/>
        <dsp:cNvSpPr/>
      </dsp:nvSpPr>
      <dsp:spPr>
        <a:xfrm>
          <a:off x="2974584" y="1178"/>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changes in sleeping pattern</a:t>
          </a:r>
          <a:endParaRPr lang="en-US" sz="2000" kern="1200"/>
        </a:p>
      </dsp:txBody>
      <dsp:txXfrm>
        <a:off x="2974584" y="1178"/>
        <a:ext cx="2174490" cy="1304694"/>
      </dsp:txXfrm>
    </dsp:sp>
    <dsp:sp modelId="{9861485B-CAAC-42D7-9F82-44DD435419CC}">
      <dsp:nvSpPr>
        <dsp:cNvPr id="0" name=""/>
        <dsp:cNvSpPr/>
      </dsp:nvSpPr>
      <dsp:spPr>
        <a:xfrm>
          <a:off x="5366524" y="1178"/>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changes in facial expression </a:t>
          </a:r>
          <a:endParaRPr lang="en-US" sz="2000" kern="1200"/>
        </a:p>
      </dsp:txBody>
      <dsp:txXfrm>
        <a:off x="5366524" y="1178"/>
        <a:ext cx="2174490" cy="1304694"/>
      </dsp:txXfrm>
    </dsp:sp>
    <dsp:sp modelId="{5B0CD72D-EAFE-46FE-BCD6-B7070DEF279A}">
      <dsp:nvSpPr>
        <dsp:cNvPr id="0" name=""/>
        <dsp:cNvSpPr/>
      </dsp:nvSpPr>
      <dsp:spPr>
        <a:xfrm>
          <a:off x="7758464" y="1178"/>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changes in posture </a:t>
          </a:r>
          <a:endParaRPr lang="en-US" sz="2000" kern="1200"/>
        </a:p>
      </dsp:txBody>
      <dsp:txXfrm>
        <a:off x="7758464" y="1178"/>
        <a:ext cx="2174490" cy="1304694"/>
      </dsp:txXfrm>
    </dsp:sp>
    <dsp:sp modelId="{0E2895FC-F076-4574-8E8E-D89E9DD9D497}">
      <dsp:nvSpPr>
        <dsp:cNvPr id="0" name=""/>
        <dsp:cNvSpPr/>
      </dsp:nvSpPr>
      <dsp:spPr>
        <a:xfrm>
          <a:off x="582645" y="1523321"/>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withdrawn/lack of response</a:t>
          </a:r>
          <a:endParaRPr lang="en-US" sz="2000" kern="1200"/>
        </a:p>
      </dsp:txBody>
      <dsp:txXfrm>
        <a:off x="582645" y="1523321"/>
        <a:ext cx="2174490" cy="1304694"/>
      </dsp:txXfrm>
    </dsp:sp>
    <dsp:sp modelId="{0A12564D-A70D-41FC-A928-F8D3EB3F1F69}">
      <dsp:nvSpPr>
        <dsp:cNvPr id="0" name=""/>
        <dsp:cNvSpPr/>
      </dsp:nvSpPr>
      <dsp:spPr>
        <a:xfrm>
          <a:off x="2974584" y="1523321"/>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increased crying </a:t>
          </a:r>
          <a:endParaRPr lang="en-US" sz="2000" kern="1200"/>
        </a:p>
      </dsp:txBody>
      <dsp:txXfrm>
        <a:off x="2974584" y="1523321"/>
        <a:ext cx="2174490" cy="1304694"/>
      </dsp:txXfrm>
    </dsp:sp>
    <dsp:sp modelId="{4DF3C09E-4323-4989-B4D2-8F72D90CC7DA}">
      <dsp:nvSpPr>
        <dsp:cNvPr id="0" name=""/>
        <dsp:cNvSpPr/>
      </dsp:nvSpPr>
      <dsp:spPr>
        <a:xfrm>
          <a:off x="5366524" y="1523321"/>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self injurious behaviour </a:t>
          </a:r>
          <a:endParaRPr lang="en-US" sz="2000" kern="1200"/>
        </a:p>
      </dsp:txBody>
      <dsp:txXfrm>
        <a:off x="5366524" y="1523321"/>
        <a:ext cx="2174490" cy="1304694"/>
      </dsp:txXfrm>
    </dsp:sp>
    <dsp:sp modelId="{0F09B92A-A115-44C7-92CE-9CF8401094EF}">
      <dsp:nvSpPr>
        <dsp:cNvPr id="0" name=""/>
        <dsp:cNvSpPr/>
      </dsp:nvSpPr>
      <dsp:spPr>
        <a:xfrm>
          <a:off x="7758464" y="1523321"/>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increase or decrease in normal vocalisation</a:t>
          </a:r>
          <a:endParaRPr lang="en-US" sz="2000" kern="1200"/>
        </a:p>
      </dsp:txBody>
      <dsp:txXfrm>
        <a:off x="7758464" y="1523321"/>
        <a:ext cx="2174490" cy="1304694"/>
      </dsp:txXfrm>
    </dsp:sp>
    <dsp:sp modelId="{BA4FD996-F529-4381-9B28-EF34C9DE8B7C}">
      <dsp:nvSpPr>
        <dsp:cNvPr id="0" name=""/>
        <dsp:cNvSpPr/>
      </dsp:nvSpPr>
      <dsp:spPr>
        <a:xfrm>
          <a:off x="4170554" y="3045465"/>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a:t>disruptive behaviour</a:t>
          </a:r>
          <a:endParaRPr lang="en-US" sz="2000" kern="1200"/>
        </a:p>
      </dsp:txBody>
      <dsp:txXfrm>
        <a:off x="4170554" y="3045465"/>
        <a:ext cx="2174490" cy="130469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F43649-1490-4D5F-8F2F-6A239F0DAAA4}" type="datetimeFigureOut">
              <a:rPr lang="en-GB" smtClean="0"/>
              <a:pPr/>
              <a:t>15/07/2022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2D0A67-1647-4A6B-A36B-606C99D6F26F}" type="slidenum">
              <a:rPr lang="en-GB" smtClean="0"/>
              <a:pPr/>
              <a:t>‹#›</a:t>
            </a:fld>
            <a:endParaRPr lang="en-GB"/>
          </a:p>
        </p:txBody>
      </p:sp>
    </p:spTree>
    <p:extLst>
      <p:ext uri="{BB962C8B-B14F-4D97-AF65-F5344CB8AC3E}">
        <p14:creationId xmlns:p14="http://schemas.microsoft.com/office/powerpoint/2010/main" xmlns="" val="1675294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Tracey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19DBCD0-0A5E-465D-BFE6-9C3593A3B0A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108872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Tracey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19DBCD0-0A5E-465D-BFE6-9C3593A3B0A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3766971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Tracey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19DBCD0-0A5E-465D-BFE6-9C3593A3B0A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706351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Tracey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19DBCD0-0A5E-465D-BFE6-9C3593A3B0A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4004087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jacq</a:t>
            </a:r>
            <a:endParaRPr lang="en-GB" dirty="0"/>
          </a:p>
        </p:txBody>
      </p:sp>
    </p:spTree>
    <p:extLst>
      <p:ext uri="{BB962C8B-B14F-4D97-AF65-F5344CB8AC3E}">
        <p14:creationId xmlns:p14="http://schemas.microsoft.com/office/powerpoint/2010/main" xmlns="" val="34309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jacq</a:t>
            </a:r>
            <a:endParaRPr lang="en-GB" dirty="0"/>
          </a:p>
        </p:txBody>
      </p:sp>
    </p:spTree>
    <p:extLst>
      <p:ext uri="{BB962C8B-B14F-4D97-AF65-F5344CB8AC3E}">
        <p14:creationId xmlns:p14="http://schemas.microsoft.com/office/powerpoint/2010/main" xmlns="" val="20808049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jacq</a:t>
            </a:r>
            <a:endParaRPr lang="en-GB" dirty="0"/>
          </a:p>
        </p:txBody>
      </p:sp>
    </p:spTree>
    <p:extLst>
      <p:ext uri="{BB962C8B-B14F-4D97-AF65-F5344CB8AC3E}">
        <p14:creationId xmlns:p14="http://schemas.microsoft.com/office/powerpoint/2010/main" xmlns="" val="474318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jacq</a:t>
            </a:r>
            <a:endParaRPr lang="en-GB" dirty="0"/>
          </a:p>
        </p:txBody>
      </p:sp>
    </p:spTree>
    <p:extLst>
      <p:ext uri="{BB962C8B-B14F-4D97-AF65-F5344CB8AC3E}">
        <p14:creationId xmlns:p14="http://schemas.microsoft.com/office/powerpoint/2010/main" xmlns="" val="482958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90BA50-973B-48B3-8B2B-320854EB7E1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3117C9A1-CB22-4DD5-B064-6AC771F7CA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0F43A848-0C26-4922-A31D-3D67F7593756}"/>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5" name="Footer Placeholder 4">
            <a:extLst>
              <a:ext uri="{FF2B5EF4-FFF2-40B4-BE49-F238E27FC236}">
                <a16:creationId xmlns:a16="http://schemas.microsoft.com/office/drawing/2014/main" xmlns="" id="{71789E37-43D3-4D41-A17E-31855AB4C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36303D3-A379-48B6-9891-B0CA21E615A1}"/>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943786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584036-8134-4DC6-A86E-2E6DA79974F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441B7E41-8B88-451E-93DD-5328FF8509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EB63E2C1-D1F4-4D72-AE56-3E20A372EEED}"/>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5" name="Footer Placeholder 4">
            <a:extLst>
              <a:ext uri="{FF2B5EF4-FFF2-40B4-BE49-F238E27FC236}">
                <a16:creationId xmlns:a16="http://schemas.microsoft.com/office/drawing/2014/main" xmlns="" id="{5398832B-0F70-42B3-8761-F725F753DD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EF609169-FCEE-4891-A3A8-48C2A20D3A87}"/>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96951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89CB1FAD-988D-47AE-B3B3-B27B33199A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27150126-9D73-434F-9399-60A5CB6EF0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F9D9CFB5-4438-4F64-96CB-00507F435C70}"/>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5" name="Footer Placeholder 4">
            <a:extLst>
              <a:ext uri="{FF2B5EF4-FFF2-40B4-BE49-F238E27FC236}">
                <a16:creationId xmlns:a16="http://schemas.microsoft.com/office/drawing/2014/main" xmlns="" id="{6DA7F435-460B-4BF3-A256-6BF9FAC129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E71EDDBE-4311-49A2-8CED-5A76668DCD75}"/>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249997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CDF59C-39C9-4E7C-A528-C3A7331717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BF82FF8C-BE4D-4199-AFF0-D2FE19CC63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A28E608E-6EEA-4C66-A53E-4E844A320CC5}"/>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5" name="Footer Placeholder 4">
            <a:extLst>
              <a:ext uri="{FF2B5EF4-FFF2-40B4-BE49-F238E27FC236}">
                <a16:creationId xmlns:a16="http://schemas.microsoft.com/office/drawing/2014/main" xmlns="" id="{557649B7-DB15-4482-8E05-5C4026FA5B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B118A599-2F78-4177-A50E-BF8FEA7260D5}"/>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2711572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1F6EDA-4EE1-4036-97EB-08D6CF7E6D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36EE09D5-8019-44DC-80A7-C26C6EF6B7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E41EA3F7-9161-44FA-A5C3-517BC7C383AA}"/>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5" name="Footer Placeholder 4">
            <a:extLst>
              <a:ext uri="{FF2B5EF4-FFF2-40B4-BE49-F238E27FC236}">
                <a16:creationId xmlns:a16="http://schemas.microsoft.com/office/drawing/2014/main" xmlns="" id="{EC54529A-36C4-443D-8EB2-762C5A5A90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FD3E285C-AC89-46A4-9AFD-5E9D145DFF21}"/>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42647131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ACDF09F-46C2-460B-96CF-D8C2C1613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35BAA8B7-4571-4013-9752-B41D435389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FFB5093B-6FDA-4356-B15A-605198C4EEAF}"/>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5" name="Footer Placeholder 4">
            <a:extLst>
              <a:ext uri="{FF2B5EF4-FFF2-40B4-BE49-F238E27FC236}">
                <a16:creationId xmlns:a16="http://schemas.microsoft.com/office/drawing/2014/main" xmlns="" id="{03450FCB-B68E-4A0C-A888-5E3B3B7192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357D348F-2701-469D-B0E5-2DE689AE6D22}"/>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3924641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80D3A6-268B-4CCA-895A-96D84849EF9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8464D6CC-1DAB-40CF-A035-8DD58801F5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A7258A72-AF7D-45BF-B689-A228947165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CC5EFD68-C2C9-4163-86CF-4386B4E57C1F}"/>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6" name="Footer Placeholder 5">
            <a:extLst>
              <a:ext uri="{FF2B5EF4-FFF2-40B4-BE49-F238E27FC236}">
                <a16:creationId xmlns:a16="http://schemas.microsoft.com/office/drawing/2014/main" xmlns="" id="{993391B7-64AE-4E97-8757-472748BFCB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A5B6F131-77A6-49DE-8DA4-F6FBA32EDF02}"/>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25433793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405316A-A8E3-47D8-8E26-D5085D38715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68D2FB04-47D3-4636-9354-352010AAB1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DC750F2B-F75F-4C21-98C2-0A37CA92D6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C98D6EF1-2939-46C0-B214-64494FE005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855E26CF-628A-4B05-B60F-F342764908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3F14E77A-B306-4D05-9C6E-73F8500AC456}"/>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8" name="Footer Placeholder 7">
            <a:extLst>
              <a:ext uri="{FF2B5EF4-FFF2-40B4-BE49-F238E27FC236}">
                <a16:creationId xmlns:a16="http://schemas.microsoft.com/office/drawing/2014/main" xmlns="" id="{E3A77B1E-18E9-41A1-9255-95FED5646F7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33B29F11-4F4C-4484-B9BF-75CC95A3FB38}"/>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38708787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6D5C71-0257-47E9-8E40-219947988AD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0435CE90-01A1-4F2E-BA3F-B760F5BACE7A}"/>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4" name="Footer Placeholder 3">
            <a:extLst>
              <a:ext uri="{FF2B5EF4-FFF2-40B4-BE49-F238E27FC236}">
                <a16:creationId xmlns:a16="http://schemas.microsoft.com/office/drawing/2014/main" xmlns="" id="{2BB3076E-4E3F-49A8-B15A-A536CEE5324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F0B2FF8C-5999-46CA-8B1B-46A72DCE83F9}"/>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2249049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0A8F2B6-22CA-4675-8628-D20535EC3E59}"/>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3" name="Footer Placeholder 2">
            <a:extLst>
              <a:ext uri="{FF2B5EF4-FFF2-40B4-BE49-F238E27FC236}">
                <a16:creationId xmlns:a16="http://schemas.microsoft.com/office/drawing/2014/main" xmlns="" id="{2CACC72C-368D-4730-AA8B-87E0BA160E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7FE1D195-53A0-4928-BC34-48D6E0794EAA}"/>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37591626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BF4DDA-636E-40F2-9BCD-D328B8063D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FB2D092D-A9D3-4127-8D28-558C769227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9DC4C655-DDF2-43C6-83E1-410919B4C2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9C7E0C0-0915-4F6C-A625-DE92C3734CC8}"/>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6" name="Footer Placeholder 5">
            <a:extLst>
              <a:ext uri="{FF2B5EF4-FFF2-40B4-BE49-F238E27FC236}">
                <a16:creationId xmlns:a16="http://schemas.microsoft.com/office/drawing/2014/main" xmlns="" id="{425EF3C7-765E-4DCD-B652-F96A1E7421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5A92B812-860E-41F1-B6B8-D5EDB8C4C775}"/>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1161973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985DD0-D065-40B9-849E-B9D254946F7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DA842C41-0BB5-48B4-9469-F1FDBBFD69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60DF709D-6132-494B-8E4C-F21B043653B1}"/>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5" name="Footer Placeholder 4">
            <a:extLst>
              <a:ext uri="{FF2B5EF4-FFF2-40B4-BE49-F238E27FC236}">
                <a16:creationId xmlns:a16="http://schemas.microsoft.com/office/drawing/2014/main" xmlns="" id="{4A7866CC-34F4-42E1-89CE-39049575A2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32A2FCBC-AE9E-45AD-9135-0CBED7B73447}"/>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14916005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E0753E-C0FD-4087-A048-0E470DB29A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602D8ACF-7EAF-4BF7-88BC-BD9701015E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4A124AE1-F8B8-4C35-B94D-EC13E9C71E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D977D9F-0AF1-4D3C-B54F-53ED4A390B52}"/>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6" name="Footer Placeholder 5">
            <a:extLst>
              <a:ext uri="{FF2B5EF4-FFF2-40B4-BE49-F238E27FC236}">
                <a16:creationId xmlns:a16="http://schemas.microsoft.com/office/drawing/2014/main" xmlns="" id="{6F189385-2865-4318-9DAD-F46E05AB40D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8E6B694B-EBFB-40A6-8AF8-883EC0351CA1}"/>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15394806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F45FAD-9434-4A0C-9AB3-7CAED95DDDF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3D9DC8A1-51AD-4B61-B3B5-334340B030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1F559FB-8D59-42B3-853D-1DE47B288CF0}"/>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5" name="Footer Placeholder 4">
            <a:extLst>
              <a:ext uri="{FF2B5EF4-FFF2-40B4-BE49-F238E27FC236}">
                <a16:creationId xmlns:a16="http://schemas.microsoft.com/office/drawing/2014/main" xmlns="" id="{682A1868-7950-48F6-828D-1B0958C368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CBD3FB3-1B14-4785-AE3C-A87EFBE0F9F0}"/>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34350432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2E91379-DFB5-458E-BC50-948200AA77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0446334D-07AF-4322-B654-22C27C4FA7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1C84B02-8F03-4A51-9B38-7D8EE1DC64DC}"/>
              </a:ext>
            </a:extLst>
          </p:cNvPr>
          <p:cNvSpPr>
            <a:spLocks noGrp="1"/>
          </p:cNvSpPr>
          <p:nvPr>
            <p:ph type="dt" sz="half" idx="10"/>
          </p:nvPr>
        </p:nvSpPr>
        <p:spPr/>
        <p:txBody>
          <a:bodyPr/>
          <a:lstStyle/>
          <a:p>
            <a:fld id="{00A7120B-A71F-4896-9E48-276600A4CCC7}" type="datetimeFigureOut">
              <a:rPr lang="en-GB" smtClean="0"/>
              <a:pPr/>
              <a:t>15/07/2022</a:t>
            </a:fld>
            <a:endParaRPr lang="en-GB"/>
          </a:p>
        </p:txBody>
      </p:sp>
      <p:sp>
        <p:nvSpPr>
          <p:cNvPr id="5" name="Footer Placeholder 4">
            <a:extLst>
              <a:ext uri="{FF2B5EF4-FFF2-40B4-BE49-F238E27FC236}">
                <a16:creationId xmlns:a16="http://schemas.microsoft.com/office/drawing/2014/main" xmlns="" id="{28A6429E-7B87-4B47-A1AD-1C395BEA32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D0906FCB-0C32-47AF-B79D-01A996863F6B}"/>
              </a:ext>
            </a:extLst>
          </p:cNvPr>
          <p:cNvSpPr>
            <a:spLocks noGrp="1"/>
          </p:cNvSpPr>
          <p:nvPr>
            <p:ph type="sldNum" sz="quarter" idx="12"/>
          </p:nvPr>
        </p:nvSpPr>
        <p:spPr/>
        <p:txBody>
          <a:body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18034104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190625" y="1151930"/>
            <a:ext cx="9810750" cy="2321719"/>
          </a:xfrm>
          <a:prstGeom prst="rect">
            <a:avLst/>
          </a:prstGeom>
        </p:spPr>
        <p:txBody>
          <a:bodyPr anchor="b"/>
          <a:lstStyle/>
          <a:p>
            <a:r>
              <a:t>Title Text</a:t>
            </a:r>
          </a:p>
        </p:txBody>
      </p:sp>
      <p:sp>
        <p:nvSpPr>
          <p:cNvPr id="12" name="Body Level One…"/>
          <p:cNvSpPr txBox="1">
            <a:spLocks noGrp="1"/>
          </p:cNvSpPr>
          <p:nvPr>
            <p:ph type="body" sz="quarter" idx="1"/>
          </p:nvPr>
        </p:nvSpPr>
        <p:spPr>
          <a:xfrm>
            <a:off x="1190625" y="3545086"/>
            <a:ext cx="9810750" cy="794742"/>
          </a:xfrm>
          <a:prstGeom prst="rect">
            <a:avLst/>
          </a:prstGeom>
        </p:spPr>
        <p:txBody>
          <a:bodyPr anchor="t"/>
          <a:lstStyle>
            <a:lvl1pPr marL="0" indent="0" algn="ctr">
              <a:spcBef>
                <a:spcPts val="0"/>
              </a:spcBef>
              <a:buSzTx/>
              <a:buNone/>
              <a:defRPr sz="2601"/>
            </a:lvl1pPr>
            <a:lvl2pPr marL="0" indent="0" algn="ctr">
              <a:spcBef>
                <a:spcPts val="0"/>
              </a:spcBef>
              <a:buSzTx/>
              <a:buNone/>
              <a:defRPr sz="2601"/>
            </a:lvl2pPr>
            <a:lvl3pPr marL="0" indent="0" algn="ctr">
              <a:spcBef>
                <a:spcPts val="0"/>
              </a:spcBef>
              <a:buSzTx/>
              <a:buNone/>
              <a:defRPr sz="2601"/>
            </a:lvl3pPr>
            <a:lvl4pPr marL="0" indent="0" algn="ctr">
              <a:spcBef>
                <a:spcPts val="0"/>
              </a:spcBef>
              <a:buSzTx/>
              <a:buNone/>
              <a:defRPr sz="2601"/>
            </a:lvl4pPr>
            <a:lvl5pPr marL="0" indent="0" algn="ctr">
              <a:spcBef>
                <a:spcPts val="0"/>
              </a:spcBef>
              <a:buSzTx/>
              <a:buNone/>
              <a:defRPr sz="2601"/>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xfrm>
            <a:off x="5933329" y="6536531"/>
            <a:ext cx="278923" cy="275717"/>
          </a:xfrm>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rPr/>
              <a:pPr/>
              <a:t>‹#›</a:t>
            </a:fld>
            <a:endParaRPr/>
          </a:p>
        </p:txBody>
      </p:sp>
    </p:spTree>
    <p:extLst>
      <p:ext uri="{BB962C8B-B14F-4D97-AF65-F5344CB8AC3E}">
        <p14:creationId xmlns:p14="http://schemas.microsoft.com/office/powerpoint/2010/main" xmlns="" val="797467631"/>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1190625" y="2268141"/>
            <a:ext cx="9810750" cy="2321719"/>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xmlns="" val="3555551431"/>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sz="half" idx="13"/>
          </p:nvPr>
        </p:nvSpPr>
        <p:spPr>
          <a:xfrm>
            <a:off x="6298406" y="446484"/>
            <a:ext cx="5000625" cy="5777508"/>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892969" y="446484"/>
            <a:ext cx="5000625" cy="2803922"/>
          </a:xfrm>
          <a:prstGeom prst="rect">
            <a:avLst/>
          </a:prstGeom>
        </p:spPr>
        <p:txBody>
          <a:bodyPr anchor="b"/>
          <a:lstStyle>
            <a:lvl1pPr>
              <a:defRPr sz="4219"/>
            </a:lvl1pPr>
          </a:lstStyle>
          <a:p>
            <a:r>
              <a:t>Title Text</a:t>
            </a:r>
          </a:p>
        </p:txBody>
      </p:sp>
      <p:sp>
        <p:nvSpPr>
          <p:cNvPr id="40" name="Body Level One…"/>
          <p:cNvSpPr txBox="1">
            <a:spLocks noGrp="1"/>
          </p:cNvSpPr>
          <p:nvPr>
            <p:ph type="body" sz="quarter" idx="1"/>
          </p:nvPr>
        </p:nvSpPr>
        <p:spPr>
          <a:xfrm>
            <a:off x="892969" y="3321844"/>
            <a:ext cx="5000625" cy="2893219"/>
          </a:xfrm>
          <a:prstGeom prst="rect">
            <a:avLst/>
          </a:prstGeom>
        </p:spPr>
        <p:txBody>
          <a:bodyPr anchor="t"/>
          <a:lstStyle>
            <a:lvl1pPr marL="0" indent="0" algn="ctr">
              <a:spcBef>
                <a:spcPts val="0"/>
              </a:spcBef>
              <a:buSzTx/>
              <a:buNone/>
              <a:defRPr sz="2601"/>
            </a:lvl1pPr>
            <a:lvl2pPr marL="0" indent="0" algn="ctr">
              <a:spcBef>
                <a:spcPts val="0"/>
              </a:spcBef>
              <a:buSzTx/>
              <a:buNone/>
              <a:defRPr sz="2601"/>
            </a:lvl2pPr>
            <a:lvl3pPr marL="0" indent="0" algn="ctr">
              <a:spcBef>
                <a:spcPts val="0"/>
              </a:spcBef>
              <a:buSzTx/>
              <a:buNone/>
              <a:defRPr sz="2601"/>
            </a:lvl3pPr>
            <a:lvl4pPr marL="0" indent="0" algn="ctr">
              <a:spcBef>
                <a:spcPts val="0"/>
              </a:spcBef>
              <a:buSzTx/>
              <a:buNone/>
              <a:defRPr sz="2601"/>
            </a:lvl4pPr>
            <a:lvl5pPr marL="0" indent="0" algn="ctr">
              <a:spcBef>
                <a:spcPts val="0"/>
              </a:spcBef>
              <a:buSzTx/>
              <a:buNone/>
              <a:defRPr sz="2601"/>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xmlns="" val="103041204"/>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xmlns="" val="862367720"/>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13"/>
          </p:nvPr>
        </p:nvSpPr>
        <p:spPr>
          <a:xfrm>
            <a:off x="6298406" y="1821656"/>
            <a:ext cx="5000625" cy="4420195"/>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892969" y="1821656"/>
            <a:ext cx="5000625" cy="4420195"/>
          </a:xfrm>
          <a:prstGeom prst="rect">
            <a:avLst/>
          </a:prstGeom>
        </p:spPr>
        <p:txBody>
          <a:bodyPr/>
          <a:lstStyle>
            <a:lvl1pPr marL="241093" indent="-241093">
              <a:spcBef>
                <a:spcPts val="2250"/>
              </a:spcBef>
              <a:defRPr sz="1969"/>
            </a:lvl1pPr>
            <a:lvl2pPr marL="482186" indent="-241093">
              <a:spcBef>
                <a:spcPts val="2250"/>
              </a:spcBef>
              <a:defRPr sz="1969"/>
            </a:lvl2pPr>
            <a:lvl3pPr marL="723279" indent="-241093">
              <a:spcBef>
                <a:spcPts val="2250"/>
              </a:spcBef>
              <a:defRPr sz="1969"/>
            </a:lvl3pPr>
            <a:lvl4pPr marL="964372" indent="-241093">
              <a:spcBef>
                <a:spcPts val="2250"/>
              </a:spcBef>
              <a:defRPr sz="1969"/>
            </a:lvl4pPr>
            <a:lvl5pPr marL="1205465" indent="-241093">
              <a:spcBef>
                <a:spcPts val="2250"/>
              </a:spcBef>
              <a:defRPr sz="1969"/>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xfrm>
            <a:off x="5933329" y="6536531"/>
            <a:ext cx="282129" cy="275717"/>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rPr/>
              <a:pPr/>
              <a:t>‹#›</a:t>
            </a:fld>
            <a:endParaRPr/>
          </a:p>
        </p:txBody>
      </p:sp>
    </p:spTree>
    <p:extLst>
      <p:ext uri="{BB962C8B-B14F-4D97-AF65-F5344CB8AC3E}">
        <p14:creationId xmlns:p14="http://schemas.microsoft.com/office/powerpoint/2010/main" xmlns="" val="459767438"/>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13"/>
          </p:nvPr>
        </p:nvSpPr>
        <p:spPr>
          <a:xfrm>
            <a:off x="6298406" y="3580805"/>
            <a:ext cx="5000625" cy="2652117"/>
          </a:xfrm>
          <a:prstGeom prst="rect">
            <a:avLst/>
          </a:prstGeom>
        </p:spPr>
        <p:txBody>
          <a:bodyPr lIns="91439" tIns="45719" rIns="91439" bIns="45719" anchor="t">
            <a:noAutofit/>
          </a:bodyPr>
          <a:lstStyle/>
          <a:p>
            <a:endParaRPr/>
          </a:p>
        </p:txBody>
      </p:sp>
      <p:sp>
        <p:nvSpPr>
          <p:cNvPr id="84" name="Image"/>
          <p:cNvSpPr>
            <a:spLocks noGrp="1"/>
          </p:cNvSpPr>
          <p:nvPr>
            <p:ph type="pic" sz="quarter" idx="14"/>
          </p:nvPr>
        </p:nvSpPr>
        <p:spPr>
          <a:xfrm>
            <a:off x="6298406" y="625078"/>
            <a:ext cx="5000625" cy="2652117"/>
          </a:xfrm>
          <a:prstGeom prst="rect">
            <a:avLst/>
          </a:prstGeom>
        </p:spPr>
        <p:txBody>
          <a:bodyPr lIns="91439" tIns="45719" rIns="91439" bIns="45719" anchor="t">
            <a:noAutofit/>
          </a:bodyPr>
          <a:lstStyle/>
          <a:p>
            <a:endParaRPr/>
          </a:p>
        </p:txBody>
      </p:sp>
      <p:sp>
        <p:nvSpPr>
          <p:cNvPr id="85" name="Image"/>
          <p:cNvSpPr>
            <a:spLocks noGrp="1"/>
          </p:cNvSpPr>
          <p:nvPr>
            <p:ph type="pic" sz="half" idx="15"/>
          </p:nvPr>
        </p:nvSpPr>
        <p:spPr>
          <a:xfrm>
            <a:off x="892969" y="625078"/>
            <a:ext cx="5000625" cy="5607844"/>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xmlns="" val="2823603582"/>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1190625" y="4473773"/>
            <a:ext cx="9810750" cy="362215"/>
          </a:xfrm>
          <a:prstGeom prst="rect">
            <a:avLst/>
          </a:prstGeom>
        </p:spPr>
        <p:txBody>
          <a:bodyPr anchor="t">
            <a:spAutoFit/>
          </a:bodyPr>
          <a:lstStyle>
            <a:lvl1pPr marL="0" indent="0" algn="ctr">
              <a:spcBef>
                <a:spcPts val="0"/>
              </a:spcBef>
              <a:buSzTx/>
              <a:buNone/>
              <a:defRPr sz="1687" i="1"/>
            </a:lvl1pPr>
          </a:lstStyle>
          <a:p>
            <a:r>
              <a:t>–Johnny Appleseed</a:t>
            </a:r>
          </a:p>
        </p:txBody>
      </p:sp>
      <p:sp>
        <p:nvSpPr>
          <p:cNvPr id="94" name="“Type a quote here.”"/>
          <p:cNvSpPr txBox="1">
            <a:spLocks noGrp="1"/>
          </p:cNvSpPr>
          <p:nvPr>
            <p:ph type="body" sz="quarter" idx="14"/>
          </p:nvPr>
        </p:nvSpPr>
        <p:spPr>
          <a:xfrm>
            <a:off x="1190625" y="2979431"/>
            <a:ext cx="9810750" cy="470513"/>
          </a:xfrm>
          <a:prstGeom prst="rect">
            <a:avLst/>
          </a:prstGeom>
        </p:spPr>
        <p:txBody>
          <a:bodyPr>
            <a:spAutoFit/>
          </a:bodyPr>
          <a:lstStyle>
            <a:lvl1pPr marL="0" indent="0" algn="ctr">
              <a:spcBef>
                <a:spcPts val="0"/>
              </a:spcBef>
              <a:buSzTx/>
              <a:buNone/>
              <a:defRPr sz="2391">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xmlns="" val="402330573"/>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A8CC80-685F-48D9-9708-304654826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26D065B6-BA36-493C-83A8-361F047F1F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5F0FBBD-0EA3-445B-9A89-58C36069EC07}"/>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5" name="Footer Placeholder 4">
            <a:extLst>
              <a:ext uri="{FF2B5EF4-FFF2-40B4-BE49-F238E27FC236}">
                <a16:creationId xmlns:a16="http://schemas.microsoft.com/office/drawing/2014/main" xmlns="" id="{90343F83-8686-46FF-A289-FF5BD3F05C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ED47C7E8-2C96-4606-9666-045A5BFC6AEB}"/>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26571006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13"/>
          </p:nvPr>
        </p:nvSpPr>
        <p:spPr>
          <a:xfrm>
            <a:off x="0" y="0"/>
            <a:ext cx="12192000" cy="6858000"/>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xmlns="" val="1746870896"/>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411F53-6347-4AB1-B119-005296FC2F3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75056AE0-5A16-4657-91CC-9D9C2E82AA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38AE52AB-537B-4092-90C8-F9B18CF74A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381A8E43-A592-439B-AF09-DB86490834AA}"/>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6" name="Footer Placeholder 5">
            <a:extLst>
              <a:ext uri="{FF2B5EF4-FFF2-40B4-BE49-F238E27FC236}">
                <a16:creationId xmlns:a16="http://schemas.microsoft.com/office/drawing/2014/main" xmlns="" id="{1DCFFA30-0DE3-402B-AA4A-2DEDB0FAC3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EAEB9CF6-3868-4468-B12A-80B3A58049E2}"/>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975310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B8D1F3-45E2-40EC-B54D-1A5705CFD4B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BE1783CB-A737-40DD-A509-F2FC85BB7B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870E7157-A14A-40D6-8824-1AE215295D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6B9F6020-A41F-4C29-85AD-E5CA9CB352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A6EC5CBD-78B8-4036-A2F7-4CB64B23E2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5262990B-B19F-4D57-9658-A09CF0E35D96}"/>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8" name="Footer Placeholder 7">
            <a:extLst>
              <a:ext uri="{FF2B5EF4-FFF2-40B4-BE49-F238E27FC236}">
                <a16:creationId xmlns:a16="http://schemas.microsoft.com/office/drawing/2014/main" xmlns="" id="{3153C7B3-6961-4D17-B037-4CD274F6EDF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1614FFB1-B44B-4A90-AE35-FBCC8C114526}"/>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2667855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AAB171-EBB3-4266-A22F-2586D3B3662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01F3E68F-3D70-4B17-9A01-BD3C193C45EB}"/>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4" name="Footer Placeholder 3">
            <a:extLst>
              <a:ext uri="{FF2B5EF4-FFF2-40B4-BE49-F238E27FC236}">
                <a16:creationId xmlns:a16="http://schemas.microsoft.com/office/drawing/2014/main" xmlns="" id="{A1E2B03F-BFFE-4DD0-899E-775F1969225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3A45AF98-9F69-4BBE-BD7A-0A27E843A072}"/>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55926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1777A31-1433-478D-BF71-163C79395F7B}"/>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3" name="Footer Placeholder 2">
            <a:extLst>
              <a:ext uri="{FF2B5EF4-FFF2-40B4-BE49-F238E27FC236}">
                <a16:creationId xmlns:a16="http://schemas.microsoft.com/office/drawing/2014/main" xmlns="" id="{B6BAB635-61B0-4F62-847E-5B8A6E70FD2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17F9A86C-8FAF-4AA9-8A1D-79C6A6ACAAD4}"/>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145203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8BD657-7D2C-4961-ACE1-1F2C6A98F3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C1EC081A-F9D0-44F6-B19A-B951741097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6A3D0AE8-07D1-486F-A70E-0F56502CAA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C5CB5B2-E5CE-4393-8D44-AD78D1D5CE57}"/>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6" name="Footer Placeholder 5">
            <a:extLst>
              <a:ext uri="{FF2B5EF4-FFF2-40B4-BE49-F238E27FC236}">
                <a16:creationId xmlns:a16="http://schemas.microsoft.com/office/drawing/2014/main" xmlns="" id="{8316F6EF-C99C-40A7-AD5E-CFC0DFF0E5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F5F61F0C-C05D-4447-9D6A-DB4B65286C75}"/>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2980479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D3D2B8-DD11-451F-8B56-0FAAB4C978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7D1FF5CB-21BF-44D9-AA30-F98E09B960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1A3B87BB-F458-41E9-8382-9F483034E2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E3FAF13-5FE8-4A3E-84D9-0CACDD8DD55E}"/>
              </a:ext>
            </a:extLst>
          </p:cNvPr>
          <p:cNvSpPr>
            <a:spLocks noGrp="1"/>
          </p:cNvSpPr>
          <p:nvPr>
            <p:ph type="dt" sz="half" idx="10"/>
          </p:nvPr>
        </p:nvSpPr>
        <p:spPr/>
        <p:txBody>
          <a:bodyPr/>
          <a:lstStyle/>
          <a:p>
            <a:fld id="{4B84FB7A-9C69-4B56-8173-9333FCB92D8D}" type="datetimeFigureOut">
              <a:rPr lang="en-GB" smtClean="0"/>
              <a:pPr/>
              <a:t>15/07/2022</a:t>
            </a:fld>
            <a:endParaRPr lang="en-GB"/>
          </a:p>
        </p:txBody>
      </p:sp>
      <p:sp>
        <p:nvSpPr>
          <p:cNvPr id="6" name="Footer Placeholder 5">
            <a:extLst>
              <a:ext uri="{FF2B5EF4-FFF2-40B4-BE49-F238E27FC236}">
                <a16:creationId xmlns:a16="http://schemas.microsoft.com/office/drawing/2014/main" xmlns="" id="{B304E926-F1B0-4818-989B-5052E9B1AF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2608B476-01AC-4822-8A4C-4B2E687FA644}"/>
              </a:ext>
            </a:extLst>
          </p:cNvPr>
          <p:cNvSpPr>
            <a:spLocks noGrp="1"/>
          </p:cNvSpPr>
          <p:nvPr>
            <p:ph type="sldNum" sz="quarter" idx="12"/>
          </p:nvPr>
        </p:nvSpPr>
        <p:spPr/>
        <p:txBody>
          <a:body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4030865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856B6F3-7530-4868-93D2-93D4A76E47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DCAFF366-8B48-45F6-8F06-06755C5DD7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BA949D7A-F2A4-48FF-91C4-60B8037B6E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84FB7A-9C69-4B56-8173-9333FCB92D8D}" type="datetimeFigureOut">
              <a:rPr lang="en-GB" smtClean="0"/>
              <a:pPr/>
              <a:t>15/07/2022</a:t>
            </a:fld>
            <a:endParaRPr lang="en-GB"/>
          </a:p>
        </p:txBody>
      </p:sp>
      <p:sp>
        <p:nvSpPr>
          <p:cNvPr id="5" name="Footer Placeholder 4">
            <a:extLst>
              <a:ext uri="{FF2B5EF4-FFF2-40B4-BE49-F238E27FC236}">
                <a16:creationId xmlns:a16="http://schemas.microsoft.com/office/drawing/2014/main" xmlns="" id="{D186E898-6027-4F70-A542-D19EA344FA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1139C230-CA9A-4A91-A67D-B3BE51ACC4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10FF81-5C93-4367-88DE-245A28F0B898}" type="slidenum">
              <a:rPr lang="en-GB" smtClean="0"/>
              <a:pPr/>
              <a:t>‹#›</a:t>
            </a:fld>
            <a:endParaRPr lang="en-GB"/>
          </a:p>
        </p:txBody>
      </p:sp>
    </p:spTree>
    <p:extLst>
      <p:ext uri="{BB962C8B-B14F-4D97-AF65-F5344CB8AC3E}">
        <p14:creationId xmlns:p14="http://schemas.microsoft.com/office/powerpoint/2010/main" xmlns="" val="1468607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F4AE9C7-0AE0-4F1D-9B7D-152CF7AF0C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4FECC9D2-B9A0-4FFB-AF07-DAE50A38DE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45C8EE91-ED10-4258-BD73-BF6823F2D6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A7120B-A71F-4896-9E48-276600A4CCC7}" type="datetimeFigureOut">
              <a:rPr lang="en-GB" smtClean="0"/>
              <a:pPr/>
              <a:t>15/07/2022</a:t>
            </a:fld>
            <a:endParaRPr lang="en-GB"/>
          </a:p>
        </p:txBody>
      </p:sp>
      <p:sp>
        <p:nvSpPr>
          <p:cNvPr id="5" name="Footer Placeholder 4">
            <a:extLst>
              <a:ext uri="{FF2B5EF4-FFF2-40B4-BE49-F238E27FC236}">
                <a16:creationId xmlns:a16="http://schemas.microsoft.com/office/drawing/2014/main" xmlns="" id="{89A4A6E5-93DA-4B63-9CD4-C4A44F1485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E0775DB4-1BE1-439B-8771-6EC2061ECD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5653B-43D0-4911-9A43-9245869218A7}" type="slidenum">
              <a:rPr lang="en-GB" smtClean="0"/>
              <a:pPr/>
              <a:t>‹#›</a:t>
            </a:fld>
            <a:endParaRPr lang="en-GB"/>
          </a:p>
        </p:txBody>
      </p:sp>
    </p:spTree>
    <p:extLst>
      <p:ext uri="{BB962C8B-B14F-4D97-AF65-F5344CB8AC3E}">
        <p14:creationId xmlns:p14="http://schemas.microsoft.com/office/powerpoint/2010/main" xmlns="" val="22003920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92969" y="178594"/>
            <a:ext cx="10406063" cy="1518047"/>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892969" y="1821656"/>
            <a:ext cx="10406063" cy="4420195"/>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5933329" y="6536531"/>
            <a:ext cx="282129" cy="275717"/>
          </a:xfrm>
          <a:prstGeom prst="rect">
            <a:avLst/>
          </a:prstGeom>
          <a:ln w="12700">
            <a:miter lim="400000"/>
          </a:ln>
        </p:spPr>
        <p:txBody>
          <a:bodyPr wrap="none" lIns="50800" tIns="50800" rIns="50800" bIns="50800">
            <a:spAutoFit/>
          </a:bodyPr>
          <a:lstStyle>
            <a:lvl1pPr>
              <a:defRPr sz="1125" b="0">
                <a:latin typeface="Helvetica Neue Light"/>
                <a:ea typeface="Helvetica Neue Light"/>
                <a:cs typeface="Helvetica Neue Light"/>
                <a:sym typeface="Helvetica Neue Light"/>
              </a:defRPr>
            </a:lvl1pPr>
          </a:lstStyle>
          <a:p>
            <a:fld id="{86CB4B4D-7CA3-9044-876B-883B54F8677D}" type="slidenum">
              <a:rPr/>
              <a:pPr/>
              <a:t>‹#›</a:t>
            </a:fld>
            <a:endParaRPr/>
          </a:p>
        </p:txBody>
      </p:sp>
    </p:spTree>
    <p:extLst>
      <p:ext uri="{BB962C8B-B14F-4D97-AF65-F5344CB8AC3E}">
        <p14:creationId xmlns:p14="http://schemas.microsoft.com/office/powerpoint/2010/main" xmlns="" val="1715972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transition spd="med"/>
  <p:txStyles>
    <p:titleStyle>
      <a:lvl1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Helvetica Neue Medium"/>
        </a:defRPr>
      </a:lvl1pPr>
      <a:lvl2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Helvetica Neue Medium"/>
        </a:defRPr>
      </a:lvl2pPr>
      <a:lvl3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Helvetica Neue Medium"/>
        </a:defRPr>
      </a:lvl3pPr>
      <a:lvl4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Helvetica Neue Medium"/>
        </a:defRPr>
      </a:lvl4pPr>
      <a:lvl5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Helvetica Neue Medium"/>
        </a:defRPr>
      </a:lvl5pPr>
      <a:lvl6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Helvetica Neue Medium"/>
        </a:defRPr>
      </a:lvl6pPr>
      <a:lvl7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Helvetica Neue Medium"/>
        </a:defRPr>
      </a:lvl7pPr>
      <a:lvl8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Helvetica Neue Medium"/>
        </a:defRPr>
      </a:lvl8pPr>
      <a:lvl9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Helvetica Neue Medium"/>
        </a:defRPr>
      </a:lvl9pPr>
    </p:titleStyle>
    <p:bodyStyle>
      <a:lvl1pPr marL="31252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Helvetica Neue"/>
          <a:ea typeface="Helvetica Neue"/>
          <a:cs typeface="Helvetica Neue"/>
          <a:sym typeface="Helvetica Neue"/>
        </a:defRPr>
      </a:lvl1pPr>
      <a:lvl2pPr marL="62505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Helvetica Neue"/>
          <a:ea typeface="Helvetica Neue"/>
          <a:cs typeface="Helvetica Neue"/>
          <a:sym typeface="Helvetica Neue"/>
        </a:defRPr>
      </a:lvl2pPr>
      <a:lvl3pPr marL="93758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Helvetica Neue"/>
          <a:ea typeface="Helvetica Neue"/>
          <a:cs typeface="Helvetica Neue"/>
          <a:sym typeface="Helvetica Neue"/>
        </a:defRPr>
      </a:lvl3pPr>
      <a:lvl4pPr marL="125011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Helvetica Neue"/>
          <a:ea typeface="Helvetica Neue"/>
          <a:cs typeface="Helvetica Neue"/>
          <a:sym typeface="Helvetica Neue"/>
        </a:defRPr>
      </a:lvl4pPr>
      <a:lvl5pPr marL="1562640"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Helvetica Neue"/>
          <a:ea typeface="Helvetica Neue"/>
          <a:cs typeface="Helvetica Neue"/>
          <a:sym typeface="Helvetica Neue"/>
        </a:defRPr>
      </a:lvl5pPr>
      <a:lvl6pPr marL="187516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Helvetica Neue"/>
          <a:ea typeface="Helvetica Neue"/>
          <a:cs typeface="Helvetica Neue"/>
          <a:sym typeface="Helvetica Neue"/>
        </a:defRPr>
      </a:lvl6pPr>
      <a:lvl7pPr marL="218769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Helvetica Neue"/>
          <a:ea typeface="Helvetica Neue"/>
          <a:cs typeface="Helvetica Neue"/>
          <a:sym typeface="Helvetica Neue"/>
        </a:defRPr>
      </a:lvl7pPr>
      <a:lvl8pPr marL="250022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Helvetica Neue"/>
          <a:ea typeface="Helvetica Neue"/>
          <a:cs typeface="Helvetica Neue"/>
          <a:sym typeface="Helvetica Neue"/>
        </a:defRPr>
      </a:lvl8pPr>
      <a:lvl9pPr marL="281275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1pPr>
      <a:lvl2pPr marL="0" marR="0" indent="160729"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2pPr>
      <a:lvl3pPr marL="0" marR="0" indent="321457"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3pPr>
      <a:lvl4pPr marL="0" marR="0" indent="482186"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4pPr>
      <a:lvl5pPr marL="0" marR="0" indent="642915"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5pPr>
      <a:lvl6pPr marL="0" marR="0" indent="803643"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6pPr>
      <a:lvl7pPr marL="0" marR="0" indent="964372"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7pPr>
      <a:lvl8pPr marL="0" marR="0" indent="1125101"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8pPr>
      <a:lvl9pPr marL="0" marR="0" indent="1285829"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D278ADA9-6383-4BDD-80D2-8899A402687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484B7147-B0F6-40ED-B5A2-FF72BC8198B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xmlns="" id="{B36D2DE0-0628-4A9A-A59D-7BA8B5EB302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xmlns="" id="{48E405C9-94BE-41DA-928C-DEC9A8550E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xmlns="" id="{7440A8C3-41B2-4A2B-B7D9-EF42B7EC728F}"/>
              </a:ext>
            </a:extLst>
          </p:cNvPr>
          <p:cNvSpPr>
            <a:spLocks noGrp="1"/>
          </p:cNvSpPr>
          <p:nvPr>
            <p:ph type="ctrTitle"/>
          </p:nvPr>
        </p:nvSpPr>
        <p:spPr>
          <a:xfrm>
            <a:off x="3315031" y="1380754"/>
            <a:ext cx="5561938" cy="2513516"/>
          </a:xfrm>
        </p:spPr>
        <p:txBody>
          <a:bodyPr>
            <a:normAutofit/>
          </a:bodyPr>
          <a:lstStyle/>
          <a:p>
            <a:r>
              <a:rPr lang="en-GB" dirty="0"/>
              <a:t>Mental Health and Wellbeing</a:t>
            </a:r>
          </a:p>
        </p:txBody>
      </p:sp>
      <p:sp>
        <p:nvSpPr>
          <p:cNvPr id="3" name="Subtitle 2">
            <a:extLst>
              <a:ext uri="{FF2B5EF4-FFF2-40B4-BE49-F238E27FC236}">
                <a16:creationId xmlns:a16="http://schemas.microsoft.com/office/drawing/2014/main" xmlns="" id="{07136FBC-A758-48D3-BDF2-665D4C32F83B}"/>
              </a:ext>
            </a:extLst>
          </p:cNvPr>
          <p:cNvSpPr>
            <a:spLocks noGrp="1"/>
          </p:cNvSpPr>
          <p:nvPr>
            <p:ph type="subTitle" idx="1"/>
          </p:nvPr>
        </p:nvSpPr>
        <p:spPr>
          <a:xfrm>
            <a:off x="3315031" y="4076802"/>
            <a:ext cx="5561938" cy="1534587"/>
          </a:xfrm>
        </p:spPr>
        <p:txBody>
          <a:bodyPr>
            <a:normAutofit/>
          </a:bodyPr>
          <a:lstStyle/>
          <a:p>
            <a:r>
              <a:rPr lang="en-GB" sz="2000"/>
              <a:t>Children and young people with learning disabilities, autism or both</a:t>
            </a:r>
          </a:p>
          <a:p>
            <a:r>
              <a:rPr lang="en-GB" sz="2000"/>
              <a:t>Mel Walker</a:t>
            </a:r>
          </a:p>
          <a:p>
            <a:r>
              <a:rPr lang="en-GB" sz="2000"/>
              <a:t>Tracey Hartley-Smith</a:t>
            </a:r>
          </a:p>
        </p:txBody>
      </p:sp>
      <p:sp>
        <p:nvSpPr>
          <p:cNvPr id="16" name="Arc 15">
            <a:extLst>
              <a:ext uri="{FF2B5EF4-FFF2-40B4-BE49-F238E27FC236}">
                <a16:creationId xmlns:a16="http://schemas.microsoft.com/office/drawing/2014/main" xmlns="" id="{D2091A72-D5BB-42AC-8FD3-F7747D9086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xmlns="" id="{6ED12BFC-A737-46AF-8411-481112D54B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xmlns="" id="{DA313D2A-975E-4CAB-9F95-A8D86704C561}"/>
              </a:ext>
            </a:extLst>
          </p:cNvPr>
          <p:cNvPicPr>
            <a:picLocks noChangeAspect="1"/>
          </p:cNvPicPr>
          <p:nvPr/>
        </p:nvPicPr>
        <p:blipFill>
          <a:blip r:embed="rId2" cstate="print"/>
          <a:stretch>
            <a:fillRect/>
          </a:stretch>
        </p:blipFill>
        <p:spPr>
          <a:xfrm>
            <a:off x="9616871" y="323058"/>
            <a:ext cx="1942223" cy="916461"/>
          </a:xfrm>
          <a:prstGeom prst="rect">
            <a:avLst/>
          </a:prstGeom>
        </p:spPr>
      </p:pic>
    </p:spTree>
    <p:extLst>
      <p:ext uri="{BB962C8B-B14F-4D97-AF65-F5344CB8AC3E}">
        <p14:creationId xmlns:p14="http://schemas.microsoft.com/office/powerpoint/2010/main" xmlns="" val="1970166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a:extLst>
              <a:ext uri="{FF2B5EF4-FFF2-40B4-BE49-F238E27FC236}">
                <a16:creationId xmlns:a16="http://schemas.microsoft.com/office/drawing/2014/main" xmlns="" id="{7B461268-865D-45B9-9F61-98CD1D0A3007}"/>
              </a:ext>
            </a:extLst>
          </p:cNvPr>
          <p:cNvSpPr>
            <a:spLocks noGrp="1"/>
          </p:cNvSpPr>
          <p:nvPr>
            <p:ph type="title"/>
          </p:nvPr>
        </p:nvSpPr>
        <p:spPr>
          <a:xfrm>
            <a:off x="686834" y="1153572"/>
            <a:ext cx="3200400" cy="4461163"/>
          </a:xfrm>
        </p:spPr>
        <p:txBody>
          <a:bodyPr vert="horz" lIns="91440" tIns="45720" rIns="91440" bIns="45720" rtlCol="0" anchor="ctr">
            <a:normAutofit fontScale="90000"/>
          </a:bodyPr>
          <a:lstStyle/>
          <a:p>
            <a:pPr algn="l" defTabSz="914400">
              <a:lnSpc>
                <a:spcPct val="90000"/>
              </a:lnSpc>
              <a:spcBef>
                <a:spcPct val="0"/>
              </a:spcBef>
            </a:pPr>
            <a:r>
              <a:rPr lang="en-US" sz="4100" kern="1200" dirty="0">
                <a:solidFill>
                  <a:srgbClr val="FFFFFF"/>
                </a:solidFill>
                <a:latin typeface="+mj-lt"/>
                <a:ea typeface="+mj-ea"/>
                <a:cs typeface="+mj-cs"/>
              </a:rPr>
              <a:t>Helping children with learning disabilities and/or autism to be mentally healthy</a:t>
            </a:r>
          </a:p>
        </p:txBody>
      </p:sp>
      <p:sp>
        <p:nvSpPr>
          <p:cNvPr id="18" name="Arc 17">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TextBox 6"/>
          <p:cNvSpPr txBox="1"/>
          <p:nvPr/>
        </p:nvSpPr>
        <p:spPr>
          <a:xfrm>
            <a:off x="4447308" y="591344"/>
            <a:ext cx="6906491" cy="5585619"/>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a:lnSpc>
                <a:spcPct val="90000"/>
              </a:lnSpc>
              <a:spcAft>
                <a:spcPts val="600"/>
              </a:spcAft>
            </a:pPr>
            <a:r>
              <a:rPr lang="en-US" dirty="0">
                <a:sym typeface="Helvetica Neue"/>
              </a:rPr>
              <a:t>1. </a:t>
            </a:r>
            <a:r>
              <a:rPr lang="en-US" b="1" dirty="0">
                <a:sym typeface="Helvetica Neue"/>
              </a:rPr>
              <a:t>Positive emotions</a:t>
            </a:r>
          </a:p>
          <a:p>
            <a:pPr indent="-228600">
              <a:lnSpc>
                <a:spcPct val="90000"/>
              </a:lnSpc>
              <a:spcAft>
                <a:spcPts val="600"/>
              </a:spcAft>
              <a:buFont typeface="Arial" panose="020B0604020202020204" pitchFamily="34" charset="0"/>
              <a:buChar char="•"/>
            </a:pPr>
            <a:r>
              <a:rPr lang="en-US" dirty="0">
                <a:sym typeface="Helvetica Neue"/>
              </a:rPr>
              <a:t>Increasing positive emotions helps young people build physical, intellectual, psychological, and social resources which can lead to resilience.</a:t>
            </a:r>
          </a:p>
          <a:p>
            <a:pPr>
              <a:lnSpc>
                <a:spcPct val="90000"/>
              </a:lnSpc>
              <a:spcAft>
                <a:spcPts val="600"/>
              </a:spcAft>
            </a:pPr>
            <a:r>
              <a:rPr lang="en-US" dirty="0">
                <a:sym typeface="Helvetica Neue"/>
              </a:rPr>
              <a:t>2. </a:t>
            </a:r>
            <a:r>
              <a:rPr lang="en-US" b="1" dirty="0">
                <a:sym typeface="Helvetica Neue"/>
              </a:rPr>
              <a:t>Engagement</a:t>
            </a:r>
          </a:p>
          <a:p>
            <a:pPr indent="-228600">
              <a:lnSpc>
                <a:spcPct val="90000"/>
              </a:lnSpc>
              <a:spcAft>
                <a:spcPts val="600"/>
              </a:spcAft>
              <a:buFont typeface="Arial" panose="020B0604020202020204" pitchFamily="34" charset="0"/>
              <a:buChar char="•"/>
            </a:pPr>
            <a:r>
              <a:rPr lang="en-US" dirty="0">
                <a:sym typeface="Helvetica Neue"/>
              </a:rPr>
              <a:t>Engagement has been described as flow, which is when you are absorbed into an activity, living in the present moment, and focusing entirely on the task at hand. </a:t>
            </a:r>
          </a:p>
          <a:p>
            <a:pPr>
              <a:lnSpc>
                <a:spcPct val="90000"/>
              </a:lnSpc>
              <a:spcAft>
                <a:spcPts val="600"/>
              </a:spcAft>
            </a:pPr>
            <a:r>
              <a:rPr lang="en-US" dirty="0">
                <a:sym typeface="Helvetica Neue"/>
              </a:rPr>
              <a:t>3. </a:t>
            </a:r>
            <a:r>
              <a:rPr lang="en-US" b="1" dirty="0">
                <a:sym typeface="Helvetica Neue"/>
              </a:rPr>
              <a:t>Relationships</a:t>
            </a:r>
          </a:p>
          <a:p>
            <a:pPr indent="-228600">
              <a:lnSpc>
                <a:spcPct val="90000"/>
              </a:lnSpc>
              <a:spcAft>
                <a:spcPts val="600"/>
              </a:spcAft>
              <a:buFont typeface="Arial" panose="020B0604020202020204" pitchFamily="34" charset="0"/>
              <a:buChar char="•"/>
            </a:pPr>
            <a:r>
              <a:rPr lang="en-US" dirty="0">
                <a:sym typeface="Helvetica Neue"/>
              </a:rPr>
              <a:t>Relationships in a quality of life context refer to feeling supported, loved, and valued by others.</a:t>
            </a:r>
          </a:p>
          <a:p>
            <a:pPr>
              <a:lnSpc>
                <a:spcPct val="90000"/>
              </a:lnSpc>
              <a:spcAft>
                <a:spcPts val="600"/>
              </a:spcAft>
            </a:pPr>
            <a:r>
              <a:rPr lang="en-US" dirty="0">
                <a:sym typeface="Helvetica Neue"/>
              </a:rPr>
              <a:t>4. </a:t>
            </a:r>
            <a:r>
              <a:rPr lang="en-US" b="1" dirty="0">
                <a:sym typeface="Helvetica Neue"/>
              </a:rPr>
              <a:t>Meaning</a:t>
            </a:r>
          </a:p>
          <a:p>
            <a:pPr indent="-228600">
              <a:lnSpc>
                <a:spcPct val="90000"/>
              </a:lnSpc>
              <a:spcAft>
                <a:spcPts val="600"/>
              </a:spcAft>
              <a:buFont typeface="Arial" panose="020B0604020202020204" pitchFamily="34" charset="0"/>
              <a:buChar char="•"/>
            </a:pPr>
            <a:r>
              <a:rPr lang="en-US" dirty="0">
                <a:sym typeface="Helvetica Neue"/>
              </a:rPr>
              <a:t>Meaning can be described as belonging or serving something greater than ourselves. and is guided by personal values.</a:t>
            </a:r>
          </a:p>
          <a:p>
            <a:pPr>
              <a:lnSpc>
                <a:spcPct val="90000"/>
              </a:lnSpc>
              <a:spcAft>
                <a:spcPts val="600"/>
              </a:spcAft>
            </a:pPr>
            <a:r>
              <a:rPr lang="en-US" dirty="0">
                <a:sym typeface="Helvetica Neue"/>
              </a:rPr>
              <a:t>5. </a:t>
            </a:r>
            <a:r>
              <a:rPr lang="en-US" b="1" dirty="0">
                <a:sym typeface="Helvetica Neue"/>
              </a:rPr>
              <a:t>Achievement</a:t>
            </a:r>
          </a:p>
          <a:p>
            <a:pPr indent="-228600">
              <a:lnSpc>
                <a:spcPct val="90000"/>
              </a:lnSpc>
              <a:spcAft>
                <a:spcPts val="600"/>
              </a:spcAft>
              <a:buFont typeface="Arial" panose="020B0604020202020204" pitchFamily="34" charset="0"/>
              <a:buChar char="•"/>
            </a:pPr>
            <a:r>
              <a:rPr lang="en-US" dirty="0">
                <a:sym typeface="Helvetica Neue"/>
              </a:rPr>
              <a:t>Achievement or accomplishment is the result of working toward and reaching goals, this contributes to wellbeing because young people can look at themselves with a sense of pride.</a:t>
            </a:r>
          </a:p>
        </p:txBody>
      </p:sp>
    </p:spTree>
    <p:extLst>
      <p:ext uri="{BB962C8B-B14F-4D97-AF65-F5344CB8AC3E}">
        <p14:creationId xmlns:p14="http://schemas.microsoft.com/office/powerpoint/2010/main" xmlns="" val="265167256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a:extLst>
              <a:ext uri="{FF2B5EF4-FFF2-40B4-BE49-F238E27FC236}">
                <a16:creationId xmlns:a16="http://schemas.microsoft.com/office/drawing/2014/main" xmlns="" id="{7B461268-865D-45B9-9F61-98CD1D0A3007}"/>
              </a:ext>
            </a:extLst>
          </p:cNvPr>
          <p:cNvSpPr>
            <a:spLocks noGrp="1"/>
          </p:cNvSpPr>
          <p:nvPr>
            <p:ph type="title"/>
          </p:nvPr>
        </p:nvSpPr>
        <p:spPr>
          <a:xfrm>
            <a:off x="686834" y="591344"/>
            <a:ext cx="3200400" cy="5023391"/>
          </a:xfrm>
        </p:spPr>
        <p:txBody>
          <a:bodyPr vert="horz" lIns="91440" tIns="45720" rIns="91440" bIns="45720" rtlCol="0" anchor="ctr">
            <a:normAutofit/>
          </a:bodyPr>
          <a:lstStyle/>
          <a:p>
            <a:pPr algn="l" defTabSz="914400">
              <a:lnSpc>
                <a:spcPct val="90000"/>
              </a:lnSpc>
              <a:spcBef>
                <a:spcPct val="0"/>
              </a:spcBef>
            </a:pPr>
            <a:r>
              <a:rPr lang="en-GB" sz="3100" kern="1200" dirty="0">
                <a:solidFill>
                  <a:srgbClr val="FFFFFF"/>
                </a:solidFill>
                <a:latin typeface="+mj-lt"/>
                <a:ea typeface="+mj-ea"/>
                <a:cs typeface="+mj-cs"/>
              </a:rPr>
              <a:t>There are lots of things we can do with all children to help them to stay mentally healthy.  </a:t>
            </a:r>
            <a:r>
              <a:rPr lang="en-GB" sz="4100" kern="1200" dirty="0">
                <a:solidFill>
                  <a:srgbClr val="FFFFFF"/>
                </a:solidFill>
                <a:latin typeface="+mj-lt"/>
                <a:ea typeface="+mj-ea"/>
                <a:cs typeface="+mj-cs"/>
              </a:rPr>
              <a:t/>
            </a:r>
            <a:br>
              <a:rPr lang="en-GB" sz="4100" kern="1200" dirty="0">
                <a:solidFill>
                  <a:srgbClr val="FFFFFF"/>
                </a:solidFill>
                <a:latin typeface="+mj-lt"/>
                <a:ea typeface="+mj-ea"/>
                <a:cs typeface="+mj-cs"/>
              </a:rPr>
            </a:br>
            <a:endParaRPr lang="en-US" sz="4100" kern="1200" dirty="0">
              <a:solidFill>
                <a:srgbClr val="FFFFFF"/>
              </a:solidFill>
              <a:latin typeface="+mj-lt"/>
              <a:ea typeface="+mj-ea"/>
              <a:cs typeface="+mj-cs"/>
            </a:endParaRPr>
          </a:p>
        </p:txBody>
      </p:sp>
      <p:sp>
        <p:nvSpPr>
          <p:cNvPr id="18" name="Arc 17">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TextBox 6"/>
          <p:cNvSpPr txBox="1"/>
          <p:nvPr/>
        </p:nvSpPr>
        <p:spPr>
          <a:xfrm>
            <a:off x="4447308" y="591344"/>
            <a:ext cx="6906491" cy="5585619"/>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241093" lvl="0" indent="-241093" defTabSz="410751" hangingPunct="0">
              <a:buFont typeface="Arial" panose="020B0604020202020204" pitchFamily="34" charset="0"/>
              <a:buChar char="•"/>
            </a:pPr>
            <a:endParaRPr lang="en-GB" sz="1969" kern="0" dirty="0">
              <a:solidFill>
                <a:srgbClr val="EF5FA7"/>
              </a:solidFill>
              <a:latin typeface="Helvetica Neue"/>
              <a:sym typeface="Helvetica Neue"/>
            </a:endParaRPr>
          </a:p>
          <a:p>
            <a:pPr marL="241093" lvl="0" indent="-241093" defTabSz="410751" hangingPunct="0">
              <a:buFont typeface="Arial" panose="020B0604020202020204" pitchFamily="34" charset="0"/>
              <a:buChar char="•"/>
            </a:pPr>
            <a:r>
              <a:rPr lang="en-GB" sz="1969" kern="0" dirty="0">
                <a:solidFill>
                  <a:srgbClr val="EF5FA7"/>
                </a:solidFill>
                <a:latin typeface="Helvetica Neue"/>
                <a:sym typeface="Helvetica Neue"/>
              </a:rPr>
              <a:t>Positive attention</a:t>
            </a:r>
            <a:r>
              <a:rPr lang="en-GB" sz="1969" kern="0" dirty="0">
                <a:solidFill>
                  <a:srgbClr val="0070C0"/>
                </a:solidFill>
                <a:latin typeface="Helvetica Neue"/>
                <a:sym typeface="Helvetica Neue"/>
              </a:rPr>
              <a:t>:  All children like their parents’ attention at times. Smile, comment on what they’re doing (keeping language very simple and repetitive), imitate or join in if possible, try and get eye contact if possible.</a:t>
            </a:r>
          </a:p>
          <a:p>
            <a:pPr lvl="0" defTabSz="410751" hangingPunct="0"/>
            <a:endParaRPr lang="en-GB" sz="1969" kern="0" dirty="0">
              <a:solidFill>
                <a:srgbClr val="0070C0"/>
              </a:solidFill>
              <a:latin typeface="Helvetica Neue"/>
              <a:sym typeface="Helvetica Neue"/>
            </a:endParaRPr>
          </a:p>
          <a:p>
            <a:pPr marL="241093" lvl="0" indent="-241093" defTabSz="410751" hangingPunct="0">
              <a:buFont typeface="Arial" panose="020B0604020202020204" pitchFamily="34" charset="0"/>
              <a:buChar char="•"/>
            </a:pPr>
            <a:r>
              <a:rPr lang="en-GB" sz="1969" kern="0" dirty="0">
                <a:solidFill>
                  <a:srgbClr val="EF5FA7"/>
                </a:solidFill>
                <a:latin typeface="Helvetica Neue"/>
                <a:sym typeface="Helvetica Neue"/>
              </a:rPr>
              <a:t>Labelled praise</a:t>
            </a:r>
            <a:r>
              <a:rPr lang="en-GB" sz="1969" kern="0" dirty="0">
                <a:solidFill>
                  <a:srgbClr val="0070C0"/>
                </a:solidFill>
                <a:latin typeface="Helvetica Neue"/>
                <a:sym typeface="Helvetica Neue"/>
              </a:rPr>
              <a:t>:  Try and encourage even the smallest things your child does well, so they feel pleased with themselves and learn to enjoy praise.  Be specific about what you have liked i.e. ‘you walked to the house so nicely’, rather than ‘you’ve been good’, and get the timing right!	</a:t>
            </a:r>
            <a:endParaRPr lang="en-US" dirty="0">
              <a:sym typeface="Helvetica Neue"/>
            </a:endParaRPr>
          </a:p>
        </p:txBody>
      </p:sp>
    </p:spTree>
    <p:extLst>
      <p:ext uri="{BB962C8B-B14F-4D97-AF65-F5344CB8AC3E}">
        <p14:creationId xmlns:p14="http://schemas.microsoft.com/office/powerpoint/2010/main" xmlns="" val="472469263"/>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a:extLst>
              <a:ext uri="{FF2B5EF4-FFF2-40B4-BE49-F238E27FC236}">
                <a16:creationId xmlns:a16="http://schemas.microsoft.com/office/drawing/2014/main" xmlns="" id="{7B461268-865D-45B9-9F61-98CD1D0A3007}"/>
              </a:ext>
            </a:extLst>
          </p:cNvPr>
          <p:cNvSpPr>
            <a:spLocks noGrp="1"/>
          </p:cNvSpPr>
          <p:nvPr>
            <p:ph type="title"/>
          </p:nvPr>
        </p:nvSpPr>
        <p:spPr>
          <a:xfrm>
            <a:off x="686834" y="1153572"/>
            <a:ext cx="3200400" cy="4461163"/>
          </a:xfrm>
        </p:spPr>
        <p:txBody>
          <a:bodyPr vert="horz" lIns="91440" tIns="45720" rIns="91440" bIns="45720" rtlCol="0" anchor="ctr">
            <a:normAutofit fontScale="90000"/>
          </a:bodyPr>
          <a:lstStyle/>
          <a:p>
            <a:pPr algn="l" defTabSz="914400">
              <a:lnSpc>
                <a:spcPct val="90000"/>
              </a:lnSpc>
              <a:spcBef>
                <a:spcPct val="0"/>
              </a:spcBef>
            </a:pPr>
            <a:r>
              <a:rPr lang="en-US" sz="4100" kern="1200" dirty="0">
                <a:solidFill>
                  <a:srgbClr val="FFFFFF"/>
                </a:solidFill>
                <a:latin typeface="+mj-lt"/>
                <a:ea typeface="+mj-ea"/>
                <a:cs typeface="+mj-cs"/>
              </a:rPr>
              <a:t>Helping children with learning disabilities and/or autism to be mentally healthy</a:t>
            </a:r>
          </a:p>
        </p:txBody>
      </p:sp>
      <p:sp>
        <p:nvSpPr>
          <p:cNvPr id="18" name="Arc 17">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TextBox 6"/>
          <p:cNvSpPr txBox="1"/>
          <p:nvPr/>
        </p:nvSpPr>
        <p:spPr>
          <a:xfrm>
            <a:off x="4447308" y="591344"/>
            <a:ext cx="6906491" cy="5585619"/>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lvl="0" defTabSz="410751" hangingPunct="0"/>
            <a:r>
              <a:rPr lang="en-GB" sz="1969" kern="0">
                <a:solidFill>
                  <a:srgbClr val="EF5FA7"/>
                </a:solidFill>
                <a:latin typeface="Helvetica Neue"/>
                <a:sym typeface="Helvetica Neue"/>
              </a:rPr>
              <a:t>Rewards:</a:t>
            </a:r>
            <a:r>
              <a:rPr lang="en-GB" sz="1969" kern="0">
                <a:solidFill>
                  <a:srgbClr val="FF0000"/>
                </a:solidFill>
                <a:latin typeface="Helvetica Neue"/>
                <a:sym typeface="Helvetica Neue"/>
              </a:rPr>
              <a:t>  </a:t>
            </a:r>
            <a:r>
              <a:rPr lang="en-GB" sz="1969" kern="0">
                <a:solidFill>
                  <a:srgbClr val="0070C0"/>
                </a:solidFill>
                <a:latin typeface="Helvetica Neue"/>
                <a:sym typeface="Helvetica Neue"/>
              </a:rPr>
              <a:t>Rewards are much more powerful than trying to use consequences for difficult behaviour. Use rewards immediately after the behaviour you are rewarding to help your child learn what it is they’re being rewarded for.</a:t>
            </a:r>
          </a:p>
          <a:p>
            <a:pPr lvl="0" defTabSz="410751" hangingPunct="0"/>
            <a:endParaRPr lang="en-GB" sz="1969" kern="0">
              <a:solidFill>
                <a:srgbClr val="0070C0"/>
              </a:solidFill>
              <a:latin typeface="Helvetica Neue"/>
              <a:sym typeface="Helvetica Neue"/>
            </a:endParaRPr>
          </a:p>
          <a:p>
            <a:pPr lvl="0" defTabSz="410751" hangingPunct="0"/>
            <a:r>
              <a:rPr lang="en-GB" sz="1969" kern="0">
                <a:solidFill>
                  <a:srgbClr val="EF5FA7"/>
                </a:solidFill>
                <a:latin typeface="Helvetica Neue"/>
                <a:sym typeface="Helvetica Neue"/>
              </a:rPr>
              <a:t>Enjoyable activities:  </a:t>
            </a:r>
            <a:r>
              <a:rPr lang="en-GB" sz="1969" kern="0">
                <a:solidFill>
                  <a:srgbClr val="0070C0"/>
                </a:solidFill>
                <a:latin typeface="Helvetica Neue"/>
                <a:sym typeface="Helvetica Neue"/>
              </a:rPr>
              <a:t>Sometimes it may be hard to find activities your child enjoys, or it can be tricky for them to participate in them regularly.  But having fun and doing things we enjoy naturally lifts our mood.</a:t>
            </a:r>
          </a:p>
          <a:p>
            <a:pPr lvl="0" defTabSz="410751" hangingPunct="0"/>
            <a:endParaRPr lang="en-GB" sz="1969" kern="0">
              <a:solidFill>
                <a:srgbClr val="0070C0"/>
              </a:solidFill>
              <a:latin typeface="Helvetica Neue"/>
              <a:sym typeface="Helvetica Neue"/>
            </a:endParaRPr>
          </a:p>
          <a:p>
            <a:pPr lvl="0" defTabSz="410751" hangingPunct="0"/>
            <a:r>
              <a:rPr lang="en-GB" sz="1969" kern="0">
                <a:solidFill>
                  <a:srgbClr val="EF5FA7"/>
                </a:solidFill>
                <a:latin typeface="Helvetica Neue"/>
                <a:sym typeface="Helvetica Neue"/>
              </a:rPr>
              <a:t>Help them to achieve:</a:t>
            </a:r>
            <a:r>
              <a:rPr lang="en-GB" sz="1969" kern="0">
                <a:solidFill>
                  <a:srgbClr val="FF0000"/>
                </a:solidFill>
                <a:latin typeface="Helvetica Neue"/>
                <a:sym typeface="Helvetica Neue"/>
              </a:rPr>
              <a:t>  </a:t>
            </a:r>
            <a:r>
              <a:rPr lang="en-GB" sz="1969" kern="0">
                <a:solidFill>
                  <a:srgbClr val="0070C0"/>
                </a:solidFill>
                <a:latin typeface="Helvetica Neue"/>
                <a:sym typeface="Helvetica Neue"/>
              </a:rPr>
              <a:t>Helping your child to achieve manageable goals will build their self-esteem and help to lift their mood.  Obviously the goal will need to be designed to be within your child’s capability.	</a:t>
            </a:r>
            <a:endParaRPr lang="en-US" dirty="0">
              <a:sym typeface="Helvetica Neue"/>
            </a:endParaRPr>
          </a:p>
        </p:txBody>
      </p:sp>
    </p:spTree>
    <p:extLst>
      <p:ext uri="{BB962C8B-B14F-4D97-AF65-F5344CB8AC3E}">
        <p14:creationId xmlns:p14="http://schemas.microsoft.com/office/powerpoint/2010/main" xmlns="" val="2059573237"/>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a:extLst>
              <a:ext uri="{FF2B5EF4-FFF2-40B4-BE49-F238E27FC236}">
                <a16:creationId xmlns:a16="http://schemas.microsoft.com/office/drawing/2014/main" xmlns="" id="{7B461268-865D-45B9-9F61-98CD1D0A3007}"/>
              </a:ext>
            </a:extLst>
          </p:cNvPr>
          <p:cNvSpPr>
            <a:spLocks noGrp="1"/>
          </p:cNvSpPr>
          <p:nvPr>
            <p:ph type="title"/>
          </p:nvPr>
        </p:nvSpPr>
        <p:spPr>
          <a:xfrm>
            <a:off x="686834" y="1153572"/>
            <a:ext cx="3200400" cy="4461163"/>
          </a:xfrm>
        </p:spPr>
        <p:txBody>
          <a:bodyPr vert="horz" lIns="91440" tIns="45720" rIns="91440" bIns="45720" rtlCol="0" anchor="ctr">
            <a:normAutofit fontScale="90000"/>
          </a:bodyPr>
          <a:lstStyle/>
          <a:p>
            <a:pPr algn="l" defTabSz="914400">
              <a:lnSpc>
                <a:spcPct val="90000"/>
              </a:lnSpc>
              <a:spcBef>
                <a:spcPct val="0"/>
              </a:spcBef>
            </a:pPr>
            <a:r>
              <a:rPr lang="en-US" sz="4100" kern="1200" dirty="0">
                <a:solidFill>
                  <a:srgbClr val="FFFFFF"/>
                </a:solidFill>
                <a:latin typeface="+mj-lt"/>
                <a:ea typeface="+mj-ea"/>
                <a:cs typeface="+mj-cs"/>
              </a:rPr>
              <a:t>Helping children with learning disabilities and/or autism to be mentally healthy</a:t>
            </a:r>
          </a:p>
        </p:txBody>
      </p:sp>
      <p:sp>
        <p:nvSpPr>
          <p:cNvPr id="18" name="Arc 17">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TextBox 6"/>
          <p:cNvSpPr txBox="1"/>
          <p:nvPr/>
        </p:nvSpPr>
        <p:spPr>
          <a:xfrm>
            <a:off x="4447308" y="591344"/>
            <a:ext cx="6906491" cy="5585619"/>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lvl="0" defTabSz="410751" hangingPunct="0"/>
            <a:r>
              <a:rPr lang="en-GB" sz="1969" kern="0">
                <a:solidFill>
                  <a:srgbClr val="EF5FA7"/>
                </a:solidFill>
                <a:latin typeface="Helvetica Neue"/>
                <a:sym typeface="Helvetica Neue"/>
              </a:rPr>
              <a:t>Plan for success</a:t>
            </a:r>
            <a:r>
              <a:rPr lang="en-GB" sz="1969" kern="0">
                <a:solidFill>
                  <a:srgbClr val="0070C0"/>
                </a:solidFill>
                <a:latin typeface="Helvetica Neue"/>
                <a:sym typeface="Helvetica Neue"/>
              </a:rPr>
              <a:t>:  Plan your daily routine, activities and outings to give you and your child the best chance of a successful outcome.  This may include preparation, visual cues, bringing specific items, allowing lots of time, offering support and encouragement, giving choices, knowing when to end etc.</a:t>
            </a:r>
          </a:p>
          <a:p>
            <a:pPr lvl="0" defTabSz="410751" hangingPunct="0"/>
            <a:endParaRPr lang="en-GB" sz="1969" kern="0">
              <a:solidFill>
                <a:srgbClr val="0070C0"/>
              </a:solidFill>
              <a:latin typeface="Helvetica Neue"/>
              <a:sym typeface="Helvetica Neue"/>
            </a:endParaRPr>
          </a:p>
          <a:p>
            <a:pPr lvl="0" defTabSz="410751" hangingPunct="0"/>
            <a:r>
              <a:rPr lang="en-GB" sz="1969" kern="0">
                <a:solidFill>
                  <a:srgbClr val="EF5FA7"/>
                </a:solidFill>
                <a:latin typeface="Helvetica Neue"/>
                <a:sym typeface="Helvetica Neue"/>
              </a:rPr>
              <a:t>Clear boundaries:</a:t>
            </a:r>
            <a:r>
              <a:rPr lang="en-GB" sz="1969" kern="0">
                <a:solidFill>
                  <a:srgbClr val="FF0000"/>
                </a:solidFill>
                <a:latin typeface="Helvetica Neue"/>
                <a:sym typeface="Helvetica Neue"/>
              </a:rPr>
              <a:t> </a:t>
            </a:r>
            <a:r>
              <a:rPr lang="en-GB" sz="1969" kern="0">
                <a:solidFill>
                  <a:srgbClr val="0070C0"/>
                </a:solidFill>
                <a:latin typeface="Helvetica Neue"/>
                <a:sym typeface="Helvetica Neue"/>
              </a:rPr>
              <a:t>Having consistent routines and boundaries help children to learn what is expected of them and makes their life more predictable. </a:t>
            </a:r>
          </a:p>
          <a:p>
            <a:pPr lvl="0" defTabSz="410751" hangingPunct="0"/>
            <a:endParaRPr lang="en-GB" sz="1969" kern="0">
              <a:solidFill>
                <a:srgbClr val="0070C0"/>
              </a:solidFill>
              <a:latin typeface="Helvetica Neue"/>
              <a:sym typeface="Helvetica Neue"/>
            </a:endParaRPr>
          </a:p>
          <a:p>
            <a:pPr lvl="0" defTabSz="410751" hangingPunct="0"/>
            <a:r>
              <a:rPr lang="en-GB" sz="1969" kern="0">
                <a:solidFill>
                  <a:srgbClr val="EF5FA7"/>
                </a:solidFill>
                <a:latin typeface="Helvetica Neue"/>
                <a:sym typeface="Helvetica Neue"/>
              </a:rPr>
              <a:t>Help your child to understand/ express emotions:  </a:t>
            </a:r>
            <a:r>
              <a:rPr lang="en-GB" sz="1969" kern="0">
                <a:solidFill>
                  <a:srgbClr val="0070C0"/>
                </a:solidFill>
                <a:latin typeface="Helvetica Neue"/>
                <a:sym typeface="Helvetica Neue"/>
              </a:rPr>
              <a:t>All children learn from those around them, so if you label your own emotions, your child has a better chance of developing their understanding of emotions.</a:t>
            </a:r>
            <a:r>
              <a:rPr lang="en-GB" sz="1969" kern="0">
                <a:solidFill>
                  <a:srgbClr val="00A2FF">
                    <a:lumMod val="75000"/>
                  </a:srgbClr>
                </a:solidFill>
                <a:latin typeface="Helvetica Neue"/>
                <a:sym typeface="Helvetica Neue"/>
              </a:rPr>
              <a:t>	</a:t>
            </a:r>
            <a:endParaRPr lang="en-US" dirty="0">
              <a:sym typeface="Helvetica Neue"/>
            </a:endParaRPr>
          </a:p>
        </p:txBody>
      </p:sp>
    </p:spTree>
    <p:extLst>
      <p:ext uri="{BB962C8B-B14F-4D97-AF65-F5344CB8AC3E}">
        <p14:creationId xmlns:p14="http://schemas.microsoft.com/office/powerpoint/2010/main" xmlns="" val="265266091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665DBBEF-238B-476B-96AB-8AAC3224EC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BD22DD12-AAD6-44D9-B9F1-0369EC681CE2}"/>
              </a:ext>
            </a:extLst>
          </p:cNvPr>
          <p:cNvSpPr>
            <a:spLocks noGrp="1"/>
          </p:cNvSpPr>
          <p:nvPr>
            <p:ph type="title"/>
          </p:nvPr>
        </p:nvSpPr>
        <p:spPr>
          <a:xfrm>
            <a:off x="638882" y="639193"/>
            <a:ext cx="3922844" cy="3573516"/>
          </a:xfrm>
        </p:spPr>
        <p:txBody>
          <a:bodyPr vert="horz" lIns="91440" tIns="45720" rIns="91440" bIns="45720" rtlCol="0" anchor="b">
            <a:normAutofit/>
          </a:bodyPr>
          <a:lstStyle/>
          <a:p>
            <a:r>
              <a:rPr lang="en-US" sz="6600" kern="1200" dirty="0">
                <a:solidFill>
                  <a:schemeClr val="tx1"/>
                </a:solidFill>
                <a:latin typeface="+mj-lt"/>
                <a:ea typeface="+mj-ea"/>
                <a:cs typeface="+mj-cs"/>
              </a:rPr>
              <a:t>Thank you for listening</a:t>
            </a:r>
          </a:p>
        </p:txBody>
      </p:sp>
      <p:sp>
        <p:nvSpPr>
          <p:cNvPr id="3" name="Content Placeholder 2">
            <a:extLst>
              <a:ext uri="{FF2B5EF4-FFF2-40B4-BE49-F238E27FC236}">
                <a16:creationId xmlns:a16="http://schemas.microsoft.com/office/drawing/2014/main" xmlns="" id="{153BEEBB-809C-4827-967A-DD2FCAD99693}"/>
              </a:ext>
            </a:extLst>
          </p:cNvPr>
          <p:cNvSpPr>
            <a:spLocks noGrp="1"/>
          </p:cNvSpPr>
          <p:nvPr>
            <p:ph idx="1"/>
          </p:nvPr>
        </p:nvSpPr>
        <p:spPr>
          <a:xfrm>
            <a:off x="638882" y="4631161"/>
            <a:ext cx="3571810" cy="1559327"/>
          </a:xfrm>
        </p:spPr>
        <p:txBody>
          <a:bodyPr vert="horz" lIns="91440" tIns="45720" rIns="91440" bIns="45720" rtlCol="0">
            <a:normAutofit/>
          </a:bodyPr>
          <a:lstStyle/>
          <a:p>
            <a:pPr marL="0" indent="0">
              <a:buNone/>
            </a:pPr>
            <a:r>
              <a:rPr lang="en-US" sz="2400" kern="1200">
                <a:solidFill>
                  <a:schemeClr val="tx1"/>
                </a:solidFill>
                <a:latin typeface="+mn-lt"/>
                <a:ea typeface="+mn-ea"/>
                <a:cs typeface="+mn-cs"/>
              </a:rPr>
              <a:t>Any questions? </a:t>
            </a:r>
          </a:p>
        </p:txBody>
      </p:sp>
      <p:sp>
        <p:nvSpPr>
          <p:cNvPr id="11" name="sketch line">
            <a:extLst>
              <a:ext uri="{FF2B5EF4-FFF2-40B4-BE49-F238E27FC236}">
                <a16:creationId xmlns:a16="http://schemas.microsoft.com/office/drawing/2014/main" xmlns="" id="{3FCFB1DE-0B7E-48CC-BA90-B2AB0889F9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xmlns="" id="{54CC8B5A-527C-42BC-9E97-8320EA411479}"/>
              </a:ext>
            </a:extLst>
          </p:cNvPr>
          <p:cNvPicPr>
            <a:picLocks noChangeAspect="1"/>
          </p:cNvPicPr>
          <p:nvPr/>
        </p:nvPicPr>
        <p:blipFill>
          <a:blip r:embed="rId2" cstate="print"/>
          <a:stretch>
            <a:fillRect/>
          </a:stretch>
        </p:blipFill>
        <p:spPr>
          <a:xfrm>
            <a:off x="5118126" y="640080"/>
            <a:ext cx="6286955" cy="5550408"/>
          </a:xfrm>
          <a:prstGeom prst="rect">
            <a:avLst/>
          </a:prstGeom>
        </p:spPr>
      </p:pic>
    </p:spTree>
    <p:extLst>
      <p:ext uri="{BB962C8B-B14F-4D97-AF65-F5344CB8AC3E}">
        <p14:creationId xmlns:p14="http://schemas.microsoft.com/office/powerpoint/2010/main" xmlns="" val="2063022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9F7D788E-2C1B-4EF4-8719-12613771FF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7452"/>
          </a:xfrm>
          <a:prstGeom prst="rect">
            <a:avLst/>
          </a:prstGeom>
          <a:solidFill>
            <a:srgbClr val="4040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xmlns="" id="{FEB1FAD1-993D-4B7D-87B3-F8B1B884D7CB}"/>
              </a:ext>
            </a:extLst>
          </p:cNvPr>
          <p:cNvSpPr>
            <a:spLocks noGrp="1"/>
          </p:cNvSpPr>
          <p:nvPr>
            <p:ph type="title"/>
          </p:nvPr>
        </p:nvSpPr>
        <p:spPr>
          <a:xfrm>
            <a:off x="764949" y="3499076"/>
            <a:ext cx="6053558" cy="2424774"/>
          </a:xfrm>
        </p:spPr>
        <p:txBody>
          <a:bodyPr>
            <a:normAutofit/>
          </a:bodyPr>
          <a:lstStyle/>
          <a:p>
            <a:r>
              <a:rPr lang="en-GB" b="1" dirty="0">
                <a:solidFill>
                  <a:srgbClr val="FFFFFF"/>
                </a:solidFill>
              </a:rPr>
              <a:t>Mental Health</a:t>
            </a:r>
          </a:p>
        </p:txBody>
      </p:sp>
      <p:sp>
        <p:nvSpPr>
          <p:cNvPr id="12" name="Freeform: Shape 11">
            <a:extLst>
              <a:ext uri="{FF2B5EF4-FFF2-40B4-BE49-F238E27FC236}">
                <a16:creationId xmlns:a16="http://schemas.microsoft.com/office/drawing/2014/main" xmlns="" id="{7C54E824-C0F4-480B-BC88-689F50C45FB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76199" y="548"/>
            <a:ext cx="4349752" cy="3142889"/>
          </a:xfrm>
          <a:custGeom>
            <a:avLst/>
            <a:gdLst>
              <a:gd name="connsiteX0" fmla="*/ 229420 w 4349752"/>
              <a:gd name="connsiteY0" fmla="*/ 0 h 3142889"/>
              <a:gd name="connsiteX1" fmla="*/ 4120333 w 4349752"/>
              <a:gd name="connsiteY1" fmla="*/ 0 h 3142889"/>
              <a:gd name="connsiteX2" fmla="*/ 4178840 w 4349752"/>
              <a:gd name="connsiteY2" fmla="*/ 121453 h 3142889"/>
              <a:gd name="connsiteX3" fmla="*/ 4349752 w 4349752"/>
              <a:gd name="connsiteY3" fmla="*/ 968013 h 3142889"/>
              <a:gd name="connsiteX4" fmla="*/ 2174876 w 4349752"/>
              <a:gd name="connsiteY4" fmla="*/ 3142889 h 3142889"/>
              <a:gd name="connsiteX5" fmla="*/ 0 w 4349752"/>
              <a:gd name="connsiteY5" fmla="*/ 968013 h 3142889"/>
              <a:gd name="connsiteX6" fmla="*/ 170913 w 4349752"/>
              <a:gd name="connsiteY6" fmla="*/ 121453 h 3142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49752" h="3142889">
                <a:moveTo>
                  <a:pt x="229420" y="0"/>
                </a:moveTo>
                <a:lnTo>
                  <a:pt x="4120333" y="0"/>
                </a:lnTo>
                <a:lnTo>
                  <a:pt x="4178840" y="121453"/>
                </a:lnTo>
                <a:cubicBezTo>
                  <a:pt x="4288894" y="381652"/>
                  <a:pt x="4349752" y="667725"/>
                  <a:pt x="4349752" y="968013"/>
                </a:cubicBezTo>
                <a:cubicBezTo>
                  <a:pt x="4349752" y="2169164"/>
                  <a:pt x="3376027" y="3142889"/>
                  <a:pt x="2174876" y="3142889"/>
                </a:cubicBezTo>
                <a:cubicBezTo>
                  <a:pt x="973725" y="3142889"/>
                  <a:pt x="0" y="2169164"/>
                  <a:pt x="0" y="968013"/>
                </a:cubicBezTo>
                <a:cubicBezTo>
                  <a:pt x="0" y="667725"/>
                  <a:pt x="60858" y="381652"/>
                  <a:pt x="170913" y="12145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xmlns="" id="{58DEA6A1-FC5C-4E6E-BBBF-7E472949B39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653759" y="1421356"/>
            <a:ext cx="4538241" cy="5436644"/>
          </a:xfrm>
          <a:custGeom>
            <a:avLst/>
            <a:gdLst>
              <a:gd name="connsiteX0" fmla="*/ 3084645 w 4538241"/>
              <a:gd name="connsiteY0" fmla="*/ 0 h 5436644"/>
              <a:gd name="connsiteX1" fmla="*/ 4285328 w 4538241"/>
              <a:gd name="connsiteY1" fmla="*/ 242407 h 5436644"/>
              <a:gd name="connsiteX2" fmla="*/ 4538241 w 4538241"/>
              <a:gd name="connsiteY2" fmla="*/ 364242 h 5436644"/>
              <a:gd name="connsiteX3" fmla="*/ 4538241 w 4538241"/>
              <a:gd name="connsiteY3" fmla="*/ 5436644 h 5436644"/>
              <a:gd name="connsiteX4" fmla="*/ 1091428 w 4538241"/>
              <a:gd name="connsiteY4" fmla="*/ 5436644 h 5436644"/>
              <a:gd name="connsiteX5" fmla="*/ 903472 w 4538241"/>
              <a:gd name="connsiteY5" fmla="*/ 5265818 h 5436644"/>
              <a:gd name="connsiteX6" fmla="*/ 0 w 4538241"/>
              <a:gd name="connsiteY6" fmla="*/ 3084645 h 5436644"/>
              <a:gd name="connsiteX7" fmla="*/ 3084645 w 4538241"/>
              <a:gd name="connsiteY7" fmla="*/ 0 h 5436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38241" h="5436644">
                <a:moveTo>
                  <a:pt x="3084645" y="0"/>
                </a:moveTo>
                <a:cubicBezTo>
                  <a:pt x="3510546" y="0"/>
                  <a:pt x="3916286" y="86315"/>
                  <a:pt x="4285328" y="242407"/>
                </a:cubicBezTo>
                <a:lnTo>
                  <a:pt x="4538241" y="364242"/>
                </a:lnTo>
                <a:lnTo>
                  <a:pt x="4538241" y="5436644"/>
                </a:lnTo>
                <a:lnTo>
                  <a:pt x="1091428" y="5436644"/>
                </a:lnTo>
                <a:lnTo>
                  <a:pt x="903472" y="5265818"/>
                </a:lnTo>
                <a:cubicBezTo>
                  <a:pt x="345261" y="4707608"/>
                  <a:pt x="0" y="3936446"/>
                  <a:pt x="0" y="3084645"/>
                </a:cubicBezTo>
                <a:cubicBezTo>
                  <a:pt x="0" y="1381043"/>
                  <a:pt x="1381043" y="0"/>
                  <a:pt x="3084645"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xmlns="" id="{96AAAC3B-1954-46B7-BBAC-27DFF5B5295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639395" y="0"/>
            <a:ext cx="4023360" cy="2980240"/>
          </a:xfrm>
          <a:custGeom>
            <a:avLst/>
            <a:gdLst>
              <a:gd name="connsiteX0" fmla="*/ 248676 w 4023360"/>
              <a:gd name="connsiteY0" fmla="*/ 0 h 2980240"/>
              <a:gd name="connsiteX1" fmla="*/ 3774684 w 4023360"/>
              <a:gd name="connsiteY1" fmla="*/ 0 h 2980240"/>
              <a:gd name="connsiteX2" fmla="*/ 3780561 w 4023360"/>
              <a:gd name="connsiteY2" fmla="*/ 9674 h 2980240"/>
              <a:gd name="connsiteX3" fmla="*/ 4023360 w 4023360"/>
              <a:gd name="connsiteY3" fmla="*/ 968560 h 2980240"/>
              <a:gd name="connsiteX4" fmla="*/ 2011680 w 4023360"/>
              <a:gd name="connsiteY4" fmla="*/ 2980240 h 2980240"/>
              <a:gd name="connsiteX5" fmla="*/ 0 w 4023360"/>
              <a:gd name="connsiteY5" fmla="*/ 968560 h 2980240"/>
              <a:gd name="connsiteX6" fmla="*/ 242799 w 4023360"/>
              <a:gd name="connsiteY6" fmla="*/ 9674 h 2980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23360" h="2980240">
                <a:moveTo>
                  <a:pt x="248676" y="0"/>
                </a:moveTo>
                <a:lnTo>
                  <a:pt x="3774684" y="0"/>
                </a:lnTo>
                <a:lnTo>
                  <a:pt x="3780561" y="9674"/>
                </a:lnTo>
                <a:cubicBezTo>
                  <a:pt x="3935405" y="294716"/>
                  <a:pt x="4023360" y="621366"/>
                  <a:pt x="4023360" y="968560"/>
                </a:cubicBezTo>
                <a:cubicBezTo>
                  <a:pt x="4023360" y="2079580"/>
                  <a:pt x="3122700" y="2980240"/>
                  <a:pt x="2011680" y="2980240"/>
                </a:cubicBezTo>
                <a:cubicBezTo>
                  <a:pt x="900660" y="2980240"/>
                  <a:pt x="0" y="2079580"/>
                  <a:pt x="0" y="968560"/>
                </a:cubicBezTo>
                <a:cubicBezTo>
                  <a:pt x="0" y="621366"/>
                  <a:pt x="87955" y="294716"/>
                  <a:pt x="242799" y="967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xmlns="" id="{EDEF390D-77D5-47F4-9C35-6ED6BBFD8A60}"/>
              </a:ext>
            </a:extLst>
          </p:cNvPr>
          <p:cNvSpPr>
            <a:spLocks noGrp="1"/>
          </p:cNvSpPr>
          <p:nvPr>
            <p:ph sz="half" idx="1"/>
          </p:nvPr>
        </p:nvSpPr>
        <p:spPr>
          <a:xfrm>
            <a:off x="3881121" y="356187"/>
            <a:ext cx="3618496" cy="2092373"/>
          </a:xfrm>
        </p:spPr>
        <p:txBody>
          <a:bodyPr anchor="ctr">
            <a:normAutofit/>
          </a:bodyPr>
          <a:lstStyle/>
          <a:p>
            <a:r>
              <a:rPr lang="en-GB" sz="1800" dirty="0"/>
              <a:t>“Even though mental illness can be more common for people on the autism spectrum than in the general population, the mental health of autistic people is often overlooked.”</a:t>
            </a:r>
          </a:p>
          <a:p>
            <a:r>
              <a:rPr lang="en-GB" sz="1800" dirty="0"/>
              <a:t>(National Autistic Society, 2019</a:t>
            </a:r>
            <a:r>
              <a:rPr lang="en-GB" sz="1400" dirty="0"/>
              <a:t>) </a:t>
            </a:r>
          </a:p>
          <a:p>
            <a:endParaRPr lang="en-GB" sz="1400" dirty="0"/>
          </a:p>
        </p:txBody>
      </p:sp>
      <p:sp>
        <p:nvSpPr>
          <p:cNvPr id="18" name="Freeform: Shape 17">
            <a:extLst>
              <a:ext uri="{FF2B5EF4-FFF2-40B4-BE49-F238E27FC236}">
                <a16:creationId xmlns:a16="http://schemas.microsoft.com/office/drawing/2014/main" xmlns="" id="{A5AD6500-BB62-4AAC-9D2F-C10DDC90CB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816897" y="1584494"/>
            <a:ext cx="4375105" cy="5273507"/>
          </a:xfrm>
          <a:custGeom>
            <a:avLst/>
            <a:gdLst>
              <a:gd name="connsiteX0" fmla="*/ 2921508 w 4375105"/>
              <a:gd name="connsiteY0" fmla="*/ 0 h 5273507"/>
              <a:gd name="connsiteX1" fmla="*/ 4314072 w 4375105"/>
              <a:gd name="connsiteY1" fmla="*/ 352611 h 5273507"/>
              <a:gd name="connsiteX2" fmla="*/ 4375105 w 4375105"/>
              <a:gd name="connsiteY2" fmla="*/ 389689 h 5273507"/>
              <a:gd name="connsiteX3" fmla="*/ 4375105 w 4375105"/>
              <a:gd name="connsiteY3" fmla="*/ 5273507 h 5273507"/>
              <a:gd name="connsiteX4" fmla="*/ 1193705 w 4375105"/>
              <a:gd name="connsiteY4" fmla="*/ 5273507 h 5273507"/>
              <a:gd name="connsiteX5" fmla="*/ 1063158 w 4375105"/>
              <a:gd name="connsiteY5" fmla="*/ 5175886 h 5273507"/>
              <a:gd name="connsiteX6" fmla="*/ 0 w 4375105"/>
              <a:gd name="connsiteY6" fmla="*/ 2921508 h 5273507"/>
              <a:gd name="connsiteX7" fmla="*/ 2921508 w 4375105"/>
              <a:gd name="connsiteY7" fmla="*/ 0 h 5273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5105" h="5273507">
                <a:moveTo>
                  <a:pt x="2921508" y="0"/>
                </a:moveTo>
                <a:cubicBezTo>
                  <a:pt x="3425728" y="0"/>
                  <a:pt x="3900114" y="127735"/>
                  <a:pt x="4314072" y="352611"/>
                </a:cubicBezTo>
                <a:lnTo>
                  <a:pt x="4375105" y="389689"/>
                </a:lnTo>
                <a:lnTo>
                  <a:pt x="4375105" y="5273507"/>
                </a:lnTo>
                <a:lnTo>
                  <a:pt x="1193705" y="5273507"/>
                </a:lnTo>
                <a:lnTo>
                  <a:pt x="1063158" y="5175886"/>
                </a:lnTo>
                <a:cubicBezTo>
                  <a:pt x="413861" y="4640038"/>
                  <a:pt x="0" y="3829104"/>
                  <a:pt x="0" y="2921508"/>
                </a:cubicBezTo>
                <a:cubicBezTo>
                  <a:pt x="0" y="1308004"/>
                  <a:pt x="1308004" y="0"/>
                  <a:pt x="292150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ontent Placeholder 4">
            <a:extLst>
              <a:ext uri="{FF2B5EF4-FFF2-40B4-BE49-F238E27FC236}">
                <a16:creationId xmlns:a16="http://schemas.microsoft.com/office/drawing/2014/main" xmlns="" id="{4FE0B987-542A-4691-AF70-47D9D626ABEF}"/>
              </a:ext>
            </a:extLst>
          </p:cNvPr>
          <p:cNvSpPr>
            <a:spLocks noGrp="1"/>
          </p:cNvSpPr>
          <p:nvPr>
            <p:ph sz="half" idx="2"/>
          </p:nvPr>
        </p:nvSpPr>
        <p:spPr>
          <a:xfrm>
            <a:off x="8386139" y="3143438"/>
            <a:ext cx="3474621" cy="2780412"/>
          </a:xfrm>
        </p:spPr>
        <p:txBody>
          <a:bodyPr anchor="ctr">
            <a:normAutofit/>
          </a:bodyPr>
          <a:lstStyle/>
          <a:p>
            <a:r>
              <a:rPr lang="en-GB" sz="2000" dirty="0"/>
              <a:t>80% of autistic adults experience mental health issues during their lives’</a:t>
            </a:r>
          </a:p>
          <a:p>
            <a:r>
              <a:rPr lang="en-GB" sz="2000" dirty="0"/>
              <a:t>(</a:t>
            </a:r>
            <a:r>
              <a:rPr lang="en-GB" sz="2000" dirty="0" err="1"/>
              <a:t>Autistica</a:t>
            </a:r>
            <a:r>
              <a:rPr lang="en-GB" sz="2000" dirty="0"/>
              <a:t>, 2019)</a:t>
            </a:r>
          </a:p>
          <a:p>
            <a:endParaRPr lang="en-GB" sz="2000" dirty="0"/>
          </a:p>
        </p:txBody>
      </p:sp>
      <p:pic>
        <p:nvPicPr>
          <p:cNvPr id="2" name="Picture 1">
            <a:extLst>
              <a:ext uri="{FF2B5EF4-FFF2-40B4-BE49-F238E27FC236}">
                <a16:creationId xmlns:a16="http://schemas.microsoft.com/office/drawing/2014/main" xmlns="" id="{72D24072-03CC-40E0-AF13-5268D38A46FD}"/>
              </a:ext>
            </a:extLst>
          </p:cNvPr>
          <p:cNvPicPr>
            <a:picLocks noChangeAspect="1"/>
          </p:cNvPicPr>
          <p:nvPr/>
        </p:nvPicPr>
        <p:blipFill>
          <a:blip r:embed="rId2" cstate="print"/>
          <a:stretch>
            <a:fillRect/>
          </a:stretch>
        </p:blipFill>
        <p:spPr>
          <a:xfrm>
            <a:off x="9893852" y="296848"/>
            <a:ext cx="1408298" cy="664522"/>
          </a:xfrm>
          <a:prstGeom prst="rect">
            <a:avLst/>
          </a:prstGeom>
        </p:spPr>
      </p:pic>
    </p:spTree>
    <p:extLst>
      <p:ext uri="{BB962C8B-B14F-4D97-AF65-F5344CB8AC3E}">
        <p14:creationId xmlns:p14="http://schemas.microsoft.com/office/powerpoint/2010/main" xmlns="" val="4030770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xmlns="" id="{1816028E-AC22-4345-ACB5-84EF456A9C22}"/>
              </a:ext>
            </a:extLst>
          </p:cNvPr>
          <p:cNvSpPr>
            <a:spLocks noGrp="1"/>
          </p:cNvSpPr>
          <p:nvPr>
            <p:ph type="title"/>
          </p:nvPr>
        </p:nvSpPr>
        <p:spPr>
          <a:xfrm>
            <a:off x="686834" y="1153572"/>
            <a:ext cx="3200400" cy="4461163"/>
          </a:xfrm>
        </p:spPr>
        <p:txBody>
          <a:bodyPr>
            <a:normAutofit/>
          </a:bodyPr>
          <a:lstStyle/>
          <a:p>
            <a:r>
              <a:rPr lang="en-GB" dirty="0">
                <a:solidFill>
                  <a:srgbClr val="FFFFFF"/>
                </a:solidFill>
              </a:rPr>
              <a:t>Mental Health and Autism</a:t>
            </a:r>
          </a:p>
        </p:txBody>
      </p:sp>
      <p:sp>
        <p:nvSpPr>
          <p:cNvPr id="17" name="Arc 16">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Content Placeholder 7">
            <a:extLst>
              <a:ext uri="{FF2B5EF4-FFF2-40B4-BE49-F238E27FC236}">
                <a16:creationId xmlns:a16="http://schemas.microsoft.com/office/drawing/2014/main" xmlns="" id="{940E3DB4-FF92-4A86-9408-999D021F51C2}"/>
              </a:ext>
            </a:extLst>
          </p:cNvPr>
          <p:cNvSpPr>
            <a:spLocks noGrp="1"/>
          </p:cNvSpPr>
          <p:nvPr>
            <p:ph idx="1"/>
          </p:nvPr>
        </p:nvSpPr>
        <p:spPr>
          <a:xfrm>
            <a:off x="4447308" y="591344"/>
            <a:ext cx="6906491" cy="5585619"/>
          </a:xfrm>
        </p:spPr>
        <p:txBody>
          <a:bodyPr anchor="ctr">
            <a:normAutofit/>
          </a:bodyPr>
          <a:lstStyle/>
          <a:p>
            <a:r>
              <a:rPr lang="en-GB" sz="2400"/>
              <a:t>Autistic people may get over looked when it comes to Mental Health as some clinicians may just put behaviours or feelings down to them having Autism. </a:t>
            </a:r>
          </a:p>
          <a:p>
            <a:endParaRPr lang="en-GB" sz="2400"/>
          </a:p>
          <a:p>
            <a:r>
              <a:rPr lang="en-GB" sz="2400"/>
              <a:t>‘Anxiety-related concerns are among the most common presenting problems for children and adolescents with autism spectrum disorders (ASDs), with approximately 40% of youth with ASD meeting criteria for at least one anxiety disorder .This is likely an underestimate, given that anxiety is often overlooked in individuals with ASD. This may be due to a general clinical consensus that symptoms of anxiety are “better explained by the ASD itself”, a tendency known as diagnostic overshadowing.’ (Science Direct, 2017)</a:t>
            </a:r>
          </a:p>
          <a:p>
            <a:endParaRPr lang="en-GB" sz="2400"/>
          </a:p>
        </p:txBody>
      </p:sp>
    </p:spTree>
    <p:extLst>
      <p:ext uri="{BB962C8B-B14F-4D97-AF65-F5344CB8AC3E}">
        <p14:creationId xmlns:p14="http://schemas.microsoft.com/office/powerpoint/2010/main" xmlns="" val="4236402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xmlns="" id="{1816028E-AC22-4345-ACB5-84EF456A9C22}"/>
              </a:ext>
            </a:extLst>
          </p:cNvPr>
          <p:cNvSpPr>
            <a:spLocks noGrp="1"/>
          </p:cNvSpPr>
          <p:nvPr>
            <p:ph type="title"/>
          </p:nvPr>
        </p:nvSpPr>
        <p:spPr>
          <a:xfrm>
            <a:off x="686834" y="1153572"/>
            <a:ext cx="3200400" cy="4461163"/>
          </a:xfrm>
        </p:spPr>
        <p:txBody>
          <a:bodyPr>
            <a:normAutofit/>
          </a:bodyPr>
          <a:lstStyle/>
          <a:p>
            <a:r>
              <a:rPr lang="en-GB" dirty="0">
                <a:solidFill>
                  <a:srgbClr val="FFFFFF"/>
                </a:solidFill>
              </a:rPr>
              <a:t>Mental Health and Learning Disabilities</a:t>
            </a:r>
            <a:br>
              <a:rPr lang="en-GB" dirty="0">
                <a:solidFill>
                  <a:srgbClr val="FFFFFF"/>
                </a:solidFill>
              </a:rPr>
            </a:br>
            <a:endParaRPr lang="en-GB" dirty="0">
              <a:solidFill>
                <a:srgbClr val="FFFFFF"/>
              </a:solidFill>
            </a:endParaRPr>
          </a:p>
        </p:txBody>
      </p:sp>
      <p:sp>
        <p:nvSpPr>
          <p:cNvPr id="17" name="Arc 16">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Content Placeholder 7">
            <a:extLst>
              <a:ext uri="{FF2B5EF4-FFF2-40B4-BE49-F238E27FC236}">
                <a16:creationId xmlns:a16="http://schemas.microsoft.com/office/drawing/2014/main" xmlns="" id="{940E3DB4-FF92-4A86-9408-999D021F51C2}"/>
              </a:ext>
            </a:extLst>
          </p:cNvPr>
          <p:cNvSpPr>
            <a:spLocks noGrp="1"/>
          </p:cNvSpPr>
          <p:nvPr>
            <p:ph idx="1"/>
          </p:nvPr>
        </p:nvSpPr>
        <p:spPr>
          <a:xfrm>
            <a:off x="4447308" y="591344"/>
            <a:ext cx="6906491" cy="5585619"/>
          </a:xfrm>
        </p:spPr>
        <p:txBody>
          <a:bodyPr anchor="ctr">
            <a:normAutofit/>
          </a:bodyPr>
          <a:lstStyle/>
          <a:p>
            <a:pPr marL="0" indent="0">
              <a:buNone/>
            </a:pPr>
            <a:r>
              <a:rPr lang="en-GB" sz="2400" dirty="0"/>
              <a:t> </a:t>
            </a:r>
          </a:p>
          <a:p>
            <a:endParaRPr lang="en-GB" sz="2400" dirty="0"/>
          </a:p>
        </p:txBody>
      </p:sp>
      <p:sp>
        <p:nvSpPr>
          <p:cNvPr id="2" name="Rectangle 1">
            <a:extLst>
              <a:ext uri="{FF2B5EF4-FFF2-40B4-BE49-F238E27FC236}">
                <a16:creationId xmlns:a16="http://schemas.microsoft.com/office/drawing/2014/main" xmlns="" id="{3C3A85B8-2D02-48C6-9FE8-36708D1BCF0D}"/>
              </a:ext>
            </a:extLst>
          </p:cNvPr>
          <p:cNvSpPr/>
          <p:nvPr/>
        </p:nvSpPr>
        <p:spPr>
          <a:xfrm>
            <a:off x="5257799" y="818419"/>
            <a:ext cx="6096000" cy="5681555"/>
          </a:xfrm>
          <a:prstGeom prst="rect">
            <a:avLst/>
          </a:prstGeom>
        </p:spPr>
        <p:txBody>
          <a:bodyPr>
            <a:spAutoFit/>
          </a:bodyPr>
          <a:lstStyle/>
          <a:p>
            <a:pPr marL="228600" lvl="0" indent="-228600">
              <a:lnSpc>
                <a:spcPct val="90000"/>
              </a:lnSpc>
              <a:spcBef>
                <a:spcPts val="1000"/>
              </a:spcBef>
              <a:buFont typeface="Arial" panose="020B0604020202020204" pitchFamily="34" charset="0"/>
              <a:buChar char="•"/>
            </a:pPr>
            <a:r>
              <a:rPr lang="en-GB" sz="2000" dirty="0">
                <a:solidFill>
                  <a:prstClr val="black"/>
                </a:solidFill>
              </a:rPr>
              <a:t>In the UK 40% of adults with learning disabilities experience mental health problems at any point in time</a:t>
            </a:r>
          </a:p>
          <a:p>
            <a:pPr marL="228600" lvl="0" indent="-228600">
              <a:lnSpc>
                <a:spcPct val="90000"/>
              </a:lnSpc>
              <a:spcBef>
                <a:spcPts val="1000"/>
              </a:spcBef>
              <a:buFont typeface="Arial" panose="020B0604020202020204" pitchFamily="34" charset="0"/>
              <a:buChar char="•"/>
            </a:pPr>
            <a:r>
              <a:rPr lang="en-GB" sz="2000" dirty="0">
                <a:solidFill>
                  <a:prstClr val="black"/>
                </a:solidFill>
              </a:rPr>
              <a:t>An estimated 36% of children and young people with learning disabilities (LD) experience mental health problems at any point in time</a:t>
            </a:r>
          </a:p>
          <a:p>
            <a:pPr marL="228600" lvl="0" indent="-228600">
              <a:lnSpc>
                <a:spcPct val="90000"/>
              </a:lnSpc>
              <a:spcBef>
                <a:spcPts val="1000"/>
              </a:spcBef>
              <a:buFont typeface="Arial" panose="020B0604020202020204" pitchFamily="34" charset="0"/>
              <a:buChar char="•"/>
            </a:pPr>
            <a:r>
              <a:rPr lang="en-GB" sz="2000" dirty="0">
                <a:solidFill>
                  <a:prstClr val="black"/>
                </a:solidFill>
              </a:rPr>
              <a:t>Any anxiety disorder (11.4% vs. 3.2%), </a:t>
            </a:r>
          </a:p>
          <a:p>
            <a:pPr marL="228600" lvl="0" indent="-228600">
              <a:lnSpc>
                <a:spcPct val="90000"/>
              </a:lnSpc>
              <a:spcBef>
                <a:spcPts val="1000"/>
              </a:spcBef>
              <a:buFont typeface="Arial" panose="020B0604020202020204" pitchFamily="34" charset="0"/>
              <a:buChar char="•"/>
            </a:pPr>
            <a:r>
              <a:rPr lang="en-GB" sz="2000" dirty="0">
                <a:solidFill>
                  <a:prstClr val="black"/>
                </a:solidFill>
              </a:rPr>
              <a:t>Hyperkinesis [ADHD] (8.3% vs. 0.9%), and conduct disorder (20.5% vs. 4.3%). </a:t>
            </a:r>
          </a:p>
          <a:p>
            <a:pPr marL="228600" lvl="0" indent="-228600">
              <a:lnSpc>
                <a:spcPct val="90000"/>
              </a:lnSpc>
              <a:spcBef>
                <a:spcPts val="1000"/>
              </a:spcBef>
              <a:buFont typeface="Arial" panose="020B0604020202020204" pitchFamily="34" charset="0"/>
              <a:buChar char="•"/>
            </a:pPr>
            <a:r>
              <a:rPr lang="en-GB" sz="2000" dirty="0">
                <a:solidFill>
                  <a:prstClr val="black"/>
                </a:solidFill>
              </a:rPr>
              <a:t>Children and young people with learning disabilities were also more likely to have more than one mental health problem and thus more complex mental health needs.</a:t>
            </a:r>
          </a:p>
          <a:p>
            <a:pPr marL="228600" lvl="0" indent="-228600">
              <a:lnSpc>
                <a:spcPct val="90000"/>
              </a:lnSpc>
              <a:spcBef>
                <a:spcPts val="1000"/>
              </a:spcBef>
              <a:buFont typeface="Arial" panose="020B0604020202020204" pitchFamily="34" charset="0"/>
              <a:buChar char="•"/>
            </a:pPr>
            <a:r>
              <a:rPr lang="en-GB" sz="2000" dirty="0">
                <a:solidFill>
                  <a:prstClr val="black"/>
                </a:solidFill>
              </a:rPr>
              <a:t>These figures mean that one in seven, or 14%, of all children with mental health problems in the UK also have a learning disability (Emerson &amp; Hatton, 2007).</a:t>
            </a:r>
          </a:p>
          <a:p>
            <a:pPr marL="228600" lvl="0" indent="-228600">
              <a:lnSpc>
                <a:spcPct val="90000"/>
              </a:lnSpc>
              <a:spcBef>
                <a:spcPts val="1000"/>
              </a:spcBef>
              <a:buFont typeface="Arial" panose="020B0604020202020204" pitchFamily="34" charset="0"/>
              <a:buChar char="•"/>
            </a:pPr>
            <a:endParaRPr lang="en-GB" sz="2800" dirty="0">
              <a:solidFill>
                <a:prstClr val="black"/>
              </a:solidFill>
            </a:endParaRPr>
          </a:p>
        </p:txBody>
      </p:sp>
    </p:spTree>
    <p:extLst>
      <p:ext uri="{BB962C8B-B14F-4D97-AF65-F5344CB8AC3E}">
        <p14:creationId xmlns:p14="http://schemas.microsoft.com/office/powerpoint/2010/main" xmlns="" val="1174032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Freeform: Shape 36">
            <a:extLst>
              <a:ext uri="{FF2B5EF4-FFF2-40B4-BE49-F238E27FC236}">
                <a16:creationId xmlns:a16="http://schemas.microsoft.com/office/drawing/2014/main" xmlns="" id="{42285737-90EE-47DC-AC80-8AE156B119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39" name="Group 38">
            <a:extLst>
              <a:ext uri="{FF2B5EF4-FFF2-40B4-BE49-F238E27FC236}">
                <a16:creationId xmlns:a16="http://schemas.microsoft.com/office/drawing/2014/main" xmlns="" id="{B57BDC17-F1B3-455F-BBF1-680AA1F25C0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3315292" y="0"/>
            <a:ext cx="2436813" cy="6858001"/>
            <a:chOff x="1320800" y="0"/>
            <a:chExt cx="2436813" cy="6858001"/>
          </a:xfrm>
        </p:grpSpPr>
        <p:sp>
          <p:nvSpPr>
            <p:cNvPr id="40" name="Freeform 6">
              <a:extLst>
                <a:ext uri="{FF2B5EF4-FFF2-40B4-BE49-F238E27FC236}">
                  <a16:creationId xmlns:a16="http://schemas.microsoft.com/office/drawing/2014/main" xmlns="" id="{64E2FA9A-FEF7-4501-B0EB-5E45EDD217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41" name="Freeform 7">
              <a:extLst>
                <a:ext uri="{FF2B5EF4-FFF2-40B4-BE49-F238E27FC236}">
                  <a16:creationId xmlns:a16="http://schemas.microsoft.com/office/drawing/2014/main" xmlns="" id="{BC38192B-B4CB-47D4-A3B1-10010247F1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42" name="Freeform 8">
              <a:extLst>
                <a:ext uri="{FF2B5EF4-FFF2-40B4-BE49-F238E27FC236}">
                  <a16:creationId xmlns:a16="http://schemas.microsoft.com/office/drawing/2014/main" xmlns="" id="{96330E33-E171-4B0F-82B5-AF7230399B5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43" name="Freeform 9">
              <a:extLst>
                <a:ext uri="{FF2B5EF4-FFF2-40B4-BE49-F238E27FC236}">
                  <a16:creationId xmlns:a16="http://schemas.microsoft.com/office/drawing/2014/main" xmlns="" id="{332B1723-69BF-42D7-B757-0FA059E152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44" name="Freeform 10">
              <a:extLst>
                <a:ext uri="{FF2B5EF4-FFF2-40B4-BE49-F238E27FC236}">
                  <a16:creationId xmlns:a16="http://schemas.microsoft.com/office/drawing/2014/main" xmlns="" id="{F115D62D-1E96-48D1-A78D-D370A0BFB9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45" name="Freeform 11">
              <a:extLst>
                <a:ext uri="{FF2B5EF4-FFF2-40B4-BE49-F238E27FC236}">
                  <a16:creationId xmlns:a16="http://schemas.microsoft.com/office/drawing/2014/main" xmlns="" id="{91C2876A-169D-4822-A766-C00578C88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xmlns="" id="{D49EDB5A-D3DB-4198-B44A-7AD0BC5E6BF0}"/>
              </a:ext>
            </a:extLst>
          </p:cNvPr>
          <p:cNvSpPr>
            <a:spLocks noGrp="1"/>
          </p:cNvSpPr>
          <p:nvPr>
            <p:ph type="title"/>
          </p:nvPr>
        </p:nvSpPr>
        <p:spPr>
          <a:xfrm>
            <a:off x="535020" y="685800"/>
            <a:ext cx="2780271" cy="5105400"/>
          </a:xfrm>
        </p:spPr>
        <p:txBody>
          <a:bodyPr>
            <a:normAutofit/>
          </a:bodyPr>
          <a:lstStyle/>
          <a:p>
            <a:r>
              <a:rPr lang="en-GB" sz="4000" dirty="0">
                <a:solidFill>
                  <a:srgbClr val="FFFFFF"/>
                </a:solidFill>
              </a:rPr>
              <a:t>Why the big difference?</a:t>
            </a:r>
          </a:p>
        </p:txBody>
      </p:sp>
      <p:graphicFrame>
        <p:nvGraphicFramePr>
          <p:cNvPr id="20" name="Content Placeholder 2">
            <a:extLst>
              <a:ext uri="{FF2B5EF4-FFF2-40B4-BE49-F238E27FC236}">
                <a16:creationId xmlns:a16="http://schemas.microsoft.com/office/drawing/2014/main" xmlns="" id="{C6A19829-AD7C-42B1-BFA7-5E88E9066464}"/>
              </a:ext>
            </a:extLst>
          </p:cNvPr>
          <p:cNvGraphicFramePr>
            <a:graphicFrameLocks noGrp="1"/>
          </p:cNvGraphicFramePr>
          <p:nvPr>
            <p:ph idx="1"/>
            <p:extLst>
              <p:ext uri="{D42A27DB-BD31-4B8C-83A1-F6EECF244321}">
                <p14:modId xmlns:p14="http://schemas.microsoft.com/office/powerpoint/2010/main" xmlns="" val="810749718"/>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950983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ight Triangle 19">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CFC69E9F-2F7A-4B20-B3F8-3290452776B4}"/>
              </a:ext>
            </a:extLst>
          </p:cNvPr>
          <p:cNvSpPr>
            <a:spLocks noGrp="1"/>
          </p:cNvSpPr>
          <p:nvPr>
            <p:ph type="title"/>
          </p:nvPr>
        </p:nvSpPr>
        <p:spPr>
          <a:xfrm>
            <a:off x="1285240" y="1050595"/>
            <a:ext cx="8074815" cy="1618489"/>
          </a:xfrm>
        </p:spPr>
        <p:txBody>
          <a:bodyPr anchor="ctr">
            <a:normAutofit/>
          </a:bodyPr>
          <a:lstStyle/>
          <a:p>
            <a:pPr marL="228600" lvl="0" indent="-228600">
              <a:spcBef>
                <a:spcPts val="1000"/>
              </a:spcBef>
            </a:pPr>
            <a:r>
              <a:rPr lang="en-GB" sz="5000">
                <a:latin typeface="Impact" panose="020B0806030902050204" pitchFamily="34" charset="0"/>
                <a:ea typeface="+mn-ea"/>
                <a:cs typeface="+mn-cs"/>
              </a:rPr>
              <a:t>WHY THE BIG DIFFERENCE?</a:t>
            </a:r>
            <a:br>
              <a:rPr lang="en-GB" sz="5000">
                <a:latin typeface="Impact" panose="020B0806030902050204" pitchFamily="34" charset="0"/>
                <a:ea typeface="+mn-ea"/>
                <a:cs typeface="+mn-cs"/>
              </a:rPr>
            </a:br>
            <a:endParaRPr lang="en-GB" sz="5000"/>
          </a:p>
        </p:txBody>
      </p:sp>
      <p:sp>
        <p:nvSpPr>
          <p:cNvPr id="3" name="Content Placeholder 2">
            <a:extLst>
              <a:ext uri="{FF2B5EF4-FFF2-40B4-BE49-F238E27FC236}">
                <a16:creationId xmlns:a16="http://schemas.microsoft.com/office/drawing/2014/main" xmlns="" id="{5E7EC39F-6BE5-4D52-96E6-B45361330AAF}"/>
              </a:ext>
            </a:extLst>
          </p:cNvPr>
          <p:cNvSpPr>
            <a:spLocks noGrp="1"/>
          </p:cNvSpPr>
          <p:nvPr>
            <p:ph idx="1"/>
          </p:nvPr>
        </p:nvSpPr>
        <p:spPr>
          <a:xfrm>
            <a:off x="1285240" y="2969469"/>
            <a:ext cx="8074815" cy="2800395"/>
          </a:xfrm>
        </p:spPr>
        <p:txBody>
          <a:bodyPr anchor="t">
            <a:normAutofit/>
          </a:bodyPr>
          <a:lstStyle/>
          <a:p>
            <a:r>
              <a:rPr lang="en-GB" sz="2400" dirty="0"/>
              <a:t>However, the vast majority of the evidence suggests that the group differences in the mental health of children with learning disabilities compared to other children constitutes a mental health inequality  that is, a group difference in health that does not have to exist.</a:t>
            </a:r>
          </a:p>
          <a:p>
            <a:endParaRPr lang="en-GB" sz="2400" dirty="0"/>
          </a:p>
          <a:p>
            <a:endParaRPr lang="en-GB" sz="2400" dirty="0"/>
          </a:p>
        </p:txBody>
      </p:sp>
      <p:pic>
        <p:nvPicPr>
          <p:cNvPr id="4" name="Picture 3">
            <a:extLst>
              <a:ext uri="{FF2B5EF4-FFF2-40B4-BE49-F238E27FC236}">
                <a16:creationId xmlns:a16="http://schemas.microsoft.com/office/drawing/2014/main" xmlns="" id="{778B8A20-A3E5-4552-8047-1F0A765FD77A}"/>
              </a:ext>
            </a:extLst>
          </p:cNvPr>
          <p:cNvPicPr>
            <a:picLocks noChangeAspect="1"/>
          </p:cNvPicPr>
          <p:nvPr/>
        </p:nvPicPr>
        <p:blipFill>
          <a:blip r:embed="rId3" cstate="print"/>
          <a:stretch>
            <a:fillRect/>
          </a:stretch>
        </p:blipFill>
        <p:spPr>
          <a:xfrm>
            <a:off x="9632517" y="599452"/>
            <a:ext cx="1914310" cy="902286"/>
          </a:xfrm>
          <a:prstGeom prst="rect">
            <a:avLst/>
          </a:prstGeom>
        </p:spPr>
      </p:pic>
    </p:spTree>
    <p:extLst>
      <p:ext uri="{BB962C8B-B14F-4D97-AF65-F5344CB8AC3E}">
        <p14:creationId xmlns:p14="http://schemas.microsoft.com/office/powerpoint/2010/main" xmlns="" val="588529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B819A166-7571-4003-A6B8-B62034C3ED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529CB6AF-BFF6-4E08-86BF-28F993DBF749}"/>
              </a:ext>
            </a:extLst>
          </p:cNvPr>
          <p:cNvSpPr>
            <a:spLocks noGrp="1"/>
          </p:cNvSpPr>
          <p:nvPr>
            <p:ph type="title"/>
          </p:nvPr>
        </p:nvSpPr>
        <p:spPr>
          <a:xfrm>
            <a:off x="524741" y="620392"/>
            <a:ext cx="3808268" cy="5504688"/>
          </a:xfrm>
        </p:spPr>
        <p:txBody>
          <a:bodyPr>
            <a:normAutofit/>
          </a:bodyPr>
          <a:lstStyle/>
          <a:p>
            <a:r>
              <a:rPr lang="en-GB" sz="5600" dirty="0">
                <a:solidFill>
                  <a:schemeClr val="bg1"/>
                </a:solidFill>
              </a:rPr>
              <a:t>Some Common contributors of poor mental health</a:t>
            </a:r>
          </a:p>
        </p:txBody>
      </p:sp>
      <p:graphicFrame>
        <p:nvGraphicFramePr>
          <p:cNvPr id="5" name="Content Placeholder 2">
            <a:extLst>
              <a:ext uri="{FF2B5EF4-FFF2-40B4-BE49-F238E27FC236}">
                <a16:creationId xmlns:a16="http://schemas.microsoft.com/office/drawing/2014/main" xmlns="" id="{18A750DD-CE21-45AF-9E5C-E4D230348094}"/>
              </a:ext>
            </a:extLst>
          </p:cNvPr>
          <p:cNvGraphicFramePr>
            <a:graphicFrameLocks noGrp="1"/>
          </p:cNvGraphicFramePr>
          <p:nvPr>
            <p:ph idx="1"/>
          </p:nvPr>
        </p:nvGraphicFramePr>
        <p:xfrm>
          <a:off x="5468389" y="-1397000"/>
          <a:ext cx="6263640" cy="949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2024623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B819A166-7571-4003-A6B8-B62034C3ED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9D4182ED-DDDF-439E-84D4-66A480714AD7}"/>
              </a:ext>
            </a:extLst>
          </p:cNvPr>
          <p:cNvSpPr>
            <a:spLocks noGrp="1"/>
          </p:cNvSpPr>
          <p:nvPr>
            <p:ph type="title"/>
          </p:nvPr>
        </p:nvSpPr>
        <p:spPr>
          <a:xfrm>
            <a:off x="524741" y="620392"/>
            <a:ext cx="3808268" cy="5504688"/>
          </a:xfrm>
        </p:spPr>
        <p:txBody>
          <a:bodyPr>
            <a:normAutofit/>
          </a:bodyPr>
          <a:lstStyle/>
          <a:p>
            <a:r>
              <a:rPr lang="en-GB" sz="5600" dirty="0">
                <a:solidFill>
                  <a:schemeClr val="bg1"/>
                </a:solidFill>
              </a:rPr>
              <a:t>Some Common contributors of poor mental health</a:t>
            </a:r>
          </a:p>
        </p:txBody>
      </p:sp>
      <p:graphicFrame>
        <p:nvGraphicFramePr>
          <p:cNvPr id="5" name="Content Placeholder 2">
            <a:extLst>
              <a:ext uri="{FF2B5EF4-FFF2-40B4-BE49-F238E27FC236}">
                <a16:creationId xmlns:a16="http://schemas.microsoft.com/office/drawing/2014/main" xmlns="" id="{57869552-A2CC-4F94-84B6-00784C74BEF7}"/>
              </a:ext>
            </a:extLst>
          </p:cNvPr>
          <p:cNvGraphicFramePr>
            <a:graphicFrameLocks noGrp="1"/>
          </p:cNvGraphicFramePr>
          <p:nvPr>
            <p:ph idx="1"/>
          </p:nvPr>
        </p:nvGraphicFramePr>
        <p:xfrm>
          <a:off x="5468389" y="-406400"/>
          <a:ext cx="6263640" cy="767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866770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E60A368E-3B3D-499B-B1E2-A3ECB7A44EDA}"/>
              </a:ext>
            </a:extLst>
          </p:cNvPr>
          <p:cNvSpPr>
            <a:spLocks noGrp="1"/>
          </p:cNvSpPr>
          <p:nvPr>
            <p:ph type="title"/>
          </p:nvPr>
        </p:nvSpPr>
        <p:spPr/>
        <p:txBody>
          <a:bodyPr>
            <a:normAutofit/>
          </a:bodyPr>
          <a:lstStyle/>
          <a:p>
            <a:r>
              <a:rPr lang="en-GB" sz="3100" dirty="0"/>
              <a:t>Recognising signs of poor mental health - Behaviours that might be indicators of changes in mental and emotional well-being…</a:t>
            </a:r>
            <a:endParaRPr lang="en-GB" dirty="0"/>
          </a:p>
        </p:txBody>
      </p:sp>
      <p:graphicFrame>
        <p:nvGraphicFramePr>
          <p:cNvPr id="6" name="Content Placeholder 3">
            <a:extLst>
              <a:ext uri="{FF2B5EF4-FFF2-40B4-BE49-F238E27FC236}">
                <a16:creationId xmlns:a16="http://schemas.microsoft.com/office/drawing/2014/main" xmlns="" id="{6FDBC283-CD9B-370E-680A-DD0B2FFCD886}"/>
              </a:ext>
            </a:extLst>
          </p:cNvPr>
          <p:cNvGraphicFramePr>
            <a:graphicFrameLocks noGrp="1"/>
          </p:cNvGraphicFramePr>
          <p:nvPr>
            <p:ph idx="1"/>
            <p:extLst>
              <p:ext uri="{D42A27DB-BD31-4B8C-83A1-F6EECF244321}">
                <p14:modId xmlns:p14="http://schemas.microsoft.com/office/powerpoint/2010/main" xmlns="" val="157068990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784392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1150</Words>
  <Application>Microsoft Office PowerPoint</Application>
  <PresentationFormat>Custom</PresentationFormat>
  <Paragraphs>90</Paragraphs>
  <Slides>14</Slides>
  <Notes>8</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Office Theme</vt:lpstr>
      <vt:lpstr>1_Office Theme</vt:lpstr>
      <vt:lpstr>White</vt:lpstr>
      <vt:lpstr>Mental Health and Wellbeing</vt:lpstr>
      <vt:lpstr>Mental Health</vt:lpstr>
      <vt:lpstr>Mental Health and Autism</vt:lpstr>
      <vt:lpstr>Mental Health and Learning Disabilities </vt:lpstr>
      <vt:lpstr>Why the big difference?</vt:lpstr>
      <vt:lpstr>WHY THE BIG DIFFERENCE? </vt:lpstr>
      <vt:lpstr>Some Common contributors of poor mental health</vt:lpstr>
      <vt:lpstr>Some Common contributors of poor mental health</vt:lpstr>
      <vt:lpstr>Recognising signs of poor mental health - Behaviours that might be indicators of changes in mental and emotional well-being…</vt:lpstr>
      <vt:lpstr>Helping children with learning disabilities and/or autism to be mentally healthy</vt:lpstr>
      <vt:lpstr>There are lots of things we can do with all children to help them to stay mentally healthy.   </vt:lpstr>
      <vt:lpstr>Helping children with learning disabilities and/or autism to be mentally healthy</vt:lpstr>
      <vt:lpstr>Helping children with learning disabilities and/or autism to be mentally healthy</vt:lpstr>
      <vt:lpstr>Thank you for listening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and Wellbeing</dc:title>
  <dc:creator>HARTLEY-SMITH, Tracey (CHESHIRE AND WIRRAL PARTNERSHIP NHS FOUNDATION TRUST)</dc:creator>
  <cp:lastModifiedBy>staffamcateer</cp:lastModifiedBy>
  <cp:revision>2</cp:revision>
  <dcterms:created xsi:type="dcterms:W3CDTF">2022-07-07T07:02:52Z</dcterms:created>
  <dcterms:modified xsi:type="dcterms:W3CDTF">2022-07-15T12:41:25Z</dcterms:modified>
</cp:coreProperties>
</file>